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2"/>
  </p:sldMasterIdLst>
  <p:notesMasterIdLst>
    <p:notesMasterId r:id="rId33"/>
  </p:notesMasterIdLst>
  <p:handoutMasterIdLst>
    <p:handoutMasterId r:id="rId34"/>
  </p:handoutMasterIdLst>
  <p:sldIdLst>
    <p:sldId id="256" r:id="rId3"/>
    <p:sldId id="328" r:id="rId4"/>
    <p:sldId id="258" r:id="rId5"/>
    <p:sldId id="325" r:id="rId6"/>
    <p:sldId id="312" r:id="rId7"/>
    <p:sldId id="313" r:id="rId8"/>
    <p:sldId id="314" r:id="rId9"/>
    <p:sldId id="317" r:id="rId10"/>
    <p:sldId id="326" r:id="rId11"/>
    <p:sldId id="315" r:id="rId12"/>
    <p:sldId id="308" r:id="rId13"/>
    <p:sldId id="316" r:id="rId14"/>
    <p:sldId id="329" r:id="rId15"/>
    <p:sldId id="309" r:id="rId16"/>
    <p:sldId id="318" r:id="rId17"/>
    <p:sldId id="319" r:id="rId18"/>
    <p:sldId id="327" r:id="rId19"/>
    <p:sldId id="330" r:id="rId20"/>
    <p:sldId id="321" r:id="rId21"/>
    <p:sldId id="320" r:id="rId22"/>
    <p:sldId id="322" r:id="rId23"/>
    <p:sldId id="323" r:id="rId24"/>
    <p:sldId id="324" r:id="rId25"/>
    <p:sldId id="331" r:id="rId26"/>
    <p:sldId id="332" r:id="rId27"/>
    <p:sldId id="333" r:id="rId28"/>
    <p:sldId id="335" r:id="rId29"/>
    <p:sldId id="334" r:id="rId30"/>
    <p:sldId id="304" r:id="rId31"/>
    <p:sldId id="306" r:id="rId32"/>
  </p:sldIdLst>
  <p:sldSz cx="9144000" cy="6858000" type="screen4x3"/>
  <p:notesSz cx="6810375" cy="9942513"/>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ED181E"/>
    <a:srgbClr val="F0F5FD"/>
    <a:srgbClr val="333399"/>
    <a:srgbClr val="0099CC"/>
    <a:srgbClr val="7BC3C9"/>
    <a:srgbClr val="6699FF"/>
    <a:srgbClr val="31BA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256" autoAdjust="0"/>
    <p:restoredTop sz="94681" autoAdjust="0"/>
  </p:normalViewPr>
  <p:slideViewPr>
    <p:cSldViewPr snapToGrid="0">
      <p:cViewPr varScale="1">
        <p:scale>
          <a:sx n="86" d="100"/>
          <a:sy n="86" d="100"/>
        </p:scale>
        <p:origin x="-90" y="-301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90" d="100"/>
          <a:sy n="90" d="100"/>
        </p:scale>
        <p:origin x="-3756" y="-102"/>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5C9AC-20BC-4D28-B2A6-9A879344F83A}" type="doc">
      <dgm:prSet loTypeId="urn:microsoft.com/office/officeart/2005/8/layout/lProcess2" loCatId="list" qsTypeId="urn:microsoft.com/office/officeart/2005/8/quickstyle/simple3" qsCatId="simple" csTypeId="urn:microsoft.com/office/officeart/2005/8/colors/accent2_3" csCatId="accent2" phldr="1"/>
      <dgm:spPr/>
      <dgm:t>
        <a:bodyPr/>
        <a:lstStyle/>
        <a:p>
          <a:endParaRPr lang="de-CH"/>
        </a:p>
      </dgm:t>
    </dgm:pt>
    <dgm:pt modelId="{618A36C8-6B22-4A6D-920A-5789376A7181}">
      <dgm:prSet phldrT="[Text]" custT="1"/>
      <dgm:spPr/>
      <dgm:t>
        <a:bodyPr/>
        <a:lstStyle/>
        <a:p>
          <a:r>
            <a:rPr lang="de-CH" sz="2500" dirty="0" smtClean="0"/>
            <a:t>Externe Faktoren</a:t>
          </a:r>
          <a:endParaRPr lang="de-CH" sz="2500" dirty="0"/>
        </a:p>
      </dgm:t>
    </dgm:pt>
    <dgm:pt modelId="{3CFFDACF-FF9C-4EB5-8D80-7FEBA0F4F3DD}" type="parTrans" cxnId="{FC83EE43-0598-46AA-80B5-F7BF5A852ED5}">
      <dgm:prSet/>
      <dgm:spPr/>
      <dgm:t>
        <a:bodyPr/>
        <a:lstStyle/>
        <a:p>
          <a:endParaRPr lang="de-CH"/>
        </a:p>
      </dgm:t>
    </dgm:pt>
    <dgm:pt modelId="{75376FB9-215F-43E9-8776-FF43D7298422}" type="sibTrans" cxnId="{FC83EE43-0598-46AA-80B5-F7BF5A852ED5}">
      <dgm:prSet/>
      <dgm:spPr/>
      <dgm:t>
        <a:bodyPr/>
        <a:lstStyle/>
        <a:p>
          <a:endParaRPr lang="de-CH"/>
        </a:p>
      </dgm:t>
    </dgm:pt>
    <dgm:pt modelId="{CB4C3176-7FF9-4D28-9DE2-A694EC9EA987}">
      <dgm:prSet phldrT="[Text]" custT="1"/>
      <dgm:spPr/>
      <dgm:t>
        <a:bodyPr/>
        <a:lstStyle/>
        <a:p>
          <a:r>
            <a:rPr lang="de-DE" sz="1700" dirty="0" smtClean="0"/>
            <a:t>Tiefzinsphase</a:t>
          </a:r>
          <a:endParaRPr lang="de-CH" sz="1700" dirty="0"/>
        </a:p>
      </dgm:t>
    </dgm:pt>
    <dgm:pt modelId="{8D5FBD95-96F8-47D9-9775-259D3B796A81}" type="parTrans" cxnId="{63FDF9DE-E089-47E6-8758-325279401271}">
      <dgm:prSet/>
      <dgm:spPr/>
      <dgm:t>
        <a:bodyPr/>
        <a:lstStyle/>
        <a:p>
          <a:endParaRPr lang="de-CH"/>
        </a:p>
      </dgm:t>
    </dgm:pt>
    <dgm:pt modelId="{50302E00-6A6B-4483-BB85-031ABB54F22B}" type="sibTrans" cxnId="{63FDF9DE-E089-47E6-8758-325279401271}">
      <dgm:prSet/>
      <dgm:spPr/>
      <dgm:t>
        <a:bodyPr/>
        <a:lstStyle/>
        <a:p>
          <a:endParaRPr lang="de-CH"/>
        </a:p>
      </dgm:t>
    </dgm:pt>
    <dgm:pt modelId="{174429F5-5927-46BC-9D08-347441FC99C1}">
      <dgm:prSet phldrT="[Text]" custT="1"/>
      <dgm:spPr/>
      <dgm:t>
        <a:bodyPr/>
        <a:lstStyle/>
        <a:p>
          <a:r>
            <a:rPr lang="de-CH" sz="2500" dirty="0" smtClean="0"/>
            <a:t>Interne Faktoren</a:t>
          </a:r>
          <a:endParaRPr lang="de-CH" sz="2500" dirty="0"/>
        </a:p>
      </dgm:t>
    </dgm:pt>
    <dgm:pt modelId="{549EA0FF-E098-4274-94E0-D027A4C02287}" type="parTrans" cxnId="{1FF308F6-CA42-4B4E-B317-D567632CD231}">
      <dgm:prSet/>
      <dgm:spPr/>
      <dgm:t>
        <a:bodyPr/>
        <a:lstStyle/>
        <a:p>
          <a:endParaRPr lang="de-CH"/>
        </a:p>
      </dgm:t>
    </dgm:pt>
    <dgm:pt modelId="{36FA880C-EFC1-4001-891C-21C2837F46B5}" type="sibTrans" cxnId="{1FF308F6-CA42-4B4E-B317-D567632CD231}">
      <dgm:prSet/>
      <dgm:spPr/>
      <dgm:t>
        <a:bodyPr/>
        <a:lstStyle/>
        <a:p>
          <a:endParaRPr lang="de-CH"/>
        </a:p>
      </dgm:t>
    </dgm:pt>
    <dgm:pt modelId="{BA845263-92EA-4FBA-9640-5A630CCADF97}">
      <dgm:prSet phldrT="[Text]" custT="1"/>
      <dgm:spPr/>
      <dgm:t>
        <a:bodyPr/>
        <a:lstStyle/>
        <a:p>
          <a:r>
            <a:rPr lang="de-DE" sz="1800" dirty="0" smtClean="0"/>
            <a:t>Starre technische Parameter</a:t>
          </a:r>
          <a:endParaRPr lang="de-CH" sz="1800" dirty="0"/>
        </a:p>
      </dgm:t>
    </dgm:pt>
    <dgm:pt modelId="{9BB298B0-366C-4859-AD1D-0D169BC91BB9}" type="parTrans" cxnId="{DE521CE3-CC5D-4A54-A456-622F131BDB2E}">
      <dgm:prSet/>
      <dgm:spPr/>
      <dgm:t>
        <a:bodyPr/>
        <a:lstStyle/>
        <a:p>
          <a:endParaRPr lang="de-CH"/>
        </a:p>
      </dgm:t>
    </dgm:pt>
    <dgm:pt modelId="{F60455EA-FE24-4BA1-8E4E-02203502FEAA}" type="sibTrans" cxnId="{DE521CE3-CC5D-4A54-A456-622F131BDB2E}">
      <dgm:prSet/>
      <dgm:spPr/>
      <dgm:t>
        <a:bodyPr/>
        <a:lstStyle/>
        <a:p>
          <a:endParaRPr lang="de-CH"/>
        </a:p>
      </dgm:t>
    </dgm:pt>
    <dgm:pt modelId="{4DE2F4D8-6D12-46F0-A6A8-87C9D54F1F2A}">
      <dgm:prSet custT="1"/>
      <dgm:spPr/>
      <dgm:t>
        <a:bodyPr/>
        <a:lstStyle/>
        <a:p>
          <a:r>
            <a:rPr lang="de-DE" sz="1700" dirty="0" smtClean="0"/>
            <a:t>Demographische Entwicklung</a:t>
          </a:r>
        </a:p>
      </dgm:t>
    </dgm:pt>
    <dgm:pt modelId="{45D7792C-DC80-49CD-9610-87FA5856872A}" type="parTrans" cxnId="{C8B10642-80D1-4D99-BDDF-14F27C1C56B0}">
      <dgm:prSet/>
      <dgm:spPr/>
      <dgm:t>
        <a:bodyPr/>
        <a:lstStyle/>
        <a:p>
          <a:endParaRPr lang="de-CH"/>
        </a:p>
      </dgm:t>
    </dgm:pt>
    <dgm:pt modelId="{B702C0AB-E743-4714-8A6F-71592DC85A68}" type="sibTrans" cxnId="{C8B10642-80D1-4D99-BDDF-14F27C1C56B0}">
      <dgm:prSet/>
      <dgm:spPr/>
      <dgm:t>
        <a:bodyPr/>
        <a:lstStyle/>
        <a:p>
          <a:endParaRPr lang="de-CH"/>
        </a:p>
      </dgm:t>
    </dgm:pt>
    <dgm:pt modelId="{700E3D71-31E8-48C4-BC79-70E69E6BD2E8}">
      <dgm:prSet custT="1"/>
      <dgm:spPr/>
      <dgm:t>
        <a:bodyPr/>
        <a:lstStyle/>
        <a:p>
          <a:r>
            <a:rPr lang="de-DE" sz="1700" dirty="0" smtClean="0"/>
            <a:t>Sinkendes Vertrauen in politische Lösungsmodelle</a:t>
          </a:r>
        </a:p>
      </dgm:t>
    </dgm:pt>
    <dgm:pt modelId="{4C998F82-2ED3-400E-9E51-3E46FF9C5464}" type="parTrans" cxnId="{9C7C82F8-9018-462D-A60E-B1013612E2D0}">
      <dgm:prSet/>
      <dgm:spPr/>
      <dgm:t>
        <a:bodyPr/>
        <a:lstStyle/>
        <a:p>
          <a:endParaRPr lang="de-CH"/>
        </a:p>
      </dgm:t>
    </dgm:pt>
    <dgm:pt modelId="{FABADD2A-8AC0-42B3-8262-45DC4CDD3CEA}" type="sibTrans" cxnId="{9C7C82F8-9018-462D-A60E-B1013612E2D0}">
      <dgm:prSet/>
      <dgm:spPr/>
      <dgm:t>
        <a:bodyPr/>
        <a:lstStyle/>
        <a:p>
          <a:endParaRPr lang="de-CH"/>
        </a:p>
      </dgm:t>
    </dgm:pt>
    <dgm:pt modelId="{051AF812-3DEE-49F5-94EB-03E4141E6876}">
      <dgm:prSet custT="1"/>
      <dgm:spPr/>
      <dgm:t>
        <a:bodyPr/>
        <a:lstStyle/>
        <a:p>
          <a:r>
            <a:rPr lang="de-DE" sz="1700" dirty="0" smtClean="0"/>
            <a:t>Internationale Rechnungs-legung von Arbeitgebern</a:t>
          </a:r>
        </a:p>
      </dgm:t>
    </dgm:pt>
    <dgm:pt modelId="{635F1B8F-B81F-4559-B00E-C6D89CAF3CCB}" type="parTrans" cxnId="{CBF78EF5-B760-4602-A41F-FD3096D39832}">
      <dgm:prSet/>
      <dgm:spPr/>
      <dgm:t>
        <a:bodyPr/>
        <a:lstStyle/>
        <a:p>
          <a:endParaRPr lang="de-CH"/>
        </a:p>
      </dgm:t>
    </dgm:pt>
    <dgm:pt modelId="{9C82D279-2750-4AF5-B743-A1149C382F56}" type="sibTrans" cxnId="{CBF78EF5-B760-4602-A41F-FD3096D39832}">
      <dgm:prSet/>
      <dgm:spPr/>
      <dgm:t>
        <a:bodyPr/>
        <a:lstStyle/>
        <a:p>
          <a:endParaRPr lang="de-CH"/>
        </a:p>
      </dgm:t>
    </dgm:pt>
    <dgm:pt modelId="{D9B7338D-0D1B-4E34-883E-C76F539F3EEB}">
      <dgm:prSet custT="1"/>
      <dgm:spPr/>
      <dgm:t>
        <a:bodyPr/>
        <a:lstStyle/>
        <a:p>
          <a:r>
            <a:rPr lang="de-DE" sz="1800" dirty="0" smtClean="0"/>
            <a:t>Finanzierungslücken bei  öffentlich-rechtlichen Vorsorgeeinrichtungen</a:t>
          </a:r>
        </a:p>
      </dgm:t>
    </dgm:pt>
    <dgm:pt modelId="{64146F81-1561-48E8-BF9D-134FFDFF859B}" type="parTrans" cxnId="{8172C2EB-EC9A-49AC-9C9C-8A26BAD0E447}">
      <dgm:prSet/>
      <dgm:spPr/>
      <dgm:t>
        <a:bodyPr/>
        <a:lstStyle/>
        <a:p>
          <a:endParaRPr lang="de-CH"/>
        </a:p>
      </dgm:t>
    </dgm:pt>
    <dgm:pt modelId="{92A37BA1-1ADF-46BF-8001-B53162A8C38A}" type="sibTrans" cxnId="{8172C2EB-EC9A-49AC-9C9C-8A26BAD0E447}">
      <dgm:prSet/>
      <dgm:spPr/>
      <dgm:t>
        <a:bodyPr/>
        <a:lstStyle/>
        <a:p>
          <a:endParaRPr lang="de-CH"/>
        </a:p>
      </dgm:t>
    </dgm:pt>
    <dgm:pt modelId="{745A7335-FF27-42DF-89F4-BF388A9AA931}">
      <dgm:prSet custT="1"/>
      <dgm:spPr/>
      <dgm:t>
        <a:bodyPr/>
        <a:lstStyle/>
        <a:p>
          <a:r>
            <a:rPr lang="de-DE" sz="1700" dirty="0" smtClean="0"/>
            <a:t>Volatile Kapitalmärkte</a:t>
          </a:r>
        </a:p>
      </dgm:t>
    </dgm:pt>
    <dgm:pt modelId="{33A25521-002F-487D-861F-F36DDE9EE2E5}" type="parTrans" cxnId="{CFD9CD6E-089C-4C8E-896F-5A1A93E4F255}">
      <dgm:prSet/>
      <dgm:spPr/>
      <dgm:t>
        <a:bodyPr/>
        <a:lstStyle/>
        <a:p>
          <a:endParaRPr lang="de-CH"/>
        </a:p>
      </dgm:t>
    </dgm:pt>
    <dgm:pt modelId="{25861B0C-FDE1-4EBE-9391-D127C5FF210B}" type="sibTrans" cxnId="{CFD9CD6E-089C-4C8E-896F-5A1A93E4F255}">
      <dgm:prSet/>
      <dgm:spPr/>
      <dgm:t>
        <a:bodyPr/>
        <a:lstStyle/>
        <a:p>
          <a:endParaRPr lang="de-CH"/>
        </a:p>
      </dgm:t>
    </dgm:pt>
    <dgm:pt modelId="{342C452C-7520-43F5-AAA7-42D9F65A2D36}" type="pres">
      <dgm:prSet presAssocID="{1E75C9AC-20BC-4D28-B2A6-9A879344F83A}" presName="theList" presStyleCnt="0">
        <dgm:presLayoutVars>
          <dgm:dir/>
          <dgm:animLvl val="lvl"/>
          <dgm:resizeHandles val="exact"/>
        </dgm:presLayoutVars>
      </dgm:prSet>
      <dgm:spPr/>
      <dgm:t>
        <a:bodyPr/>
        <a:lstStyle/>
        <a:p>
          <a:endParaRPr lang="de-CH"/>
        </a:p>
      </dgm:t>
    </dgm:pt>
    <dgm:pt modelId="{1F047648-FE37-43B9-BCAC-629625788EB6}" type="pres">
      <dgm:prSet presAssocID="{618A36C8-6B22-4A6D-920A-5789376A7181}" presName="compNode" presStyleCnt="0"/>
      <dgm:spPr/>
    </dgm:pt>
    <dgm:pt modelId="{B774BAD8-CE25-4DC9-BA14-61EF45724D10}" type="pres">
      <dgm:prSet presAssocID="{618A36C8-6B22-4A6D-920A-5789376A7181}" presName="aNode" presStyleLbl="bgShp" presStyleIdx="0" presStyleCnt="2" custLinFactNeighborX="-794" custLinFactNeighborY="199"/>
      <dgm:spPr/>
      <dgm:t>
        <a:bodyPr/>
        <a:lstStyle/>
        <a:p>
          <a:endParaRPr lang="de-CH"/>
        </a:p>
      </dgm:t>
    </dgm:pt>
    <dgm:pt modelId="{09BF2CB6-0842-439C-8951-A4BE7499A73D}" type="pres">
      <dgm:prSet presAssocID="{618A36C8-6B22-4A6D-920A-5789376A7181}" presName="textNode" presStyleLbl="bgShp" presStyleIdx="0" presStyleCnt="2"/>
      <dgm:spPr/>
      <dgm:t>
        <a:bodyPr/>
        <a:lstStyle/>
        <a:p>
          <a:endParaRPr lang="de-CH"/>
        </a:p>
      </dgm:t>
    </dgm:pt>
    <dgm:pt modelId="{FD872B80-5D0E-4887-9E31-3B6BFFDA3080}" type="pres">
      <dgm:prSet presAssocID="{618A36C8-6B22-4A6D-920A-5789376A7181}" presName="compChildNode" presStyleCnt="0"/>
      <dgm:spPr/>
    </dgm:pt>
    <dgm:pt modelId="{F2C2006A-A4BD-4EEA-A809-B63D842DFB62}" type="pres">
      <dgm:prSet presAssocID="{618A36C8-6B22-4A6D-920A-5789376A7181}" presName="theInnerList" presStyleCnt="0"/>
      <dgm:spPr/>
    </dgm:pt>
    <dgm:pt modelId="{AB26AAFA-2019-47D2-AA60-193D7306A01F}" type="pres">
      <dgm:prSet presAssocID="{CB4C3176-7FF9-4D28-9DE2-A694EC9EA987}" presName="childNode" presStyleLbl="node1" presStyleIdx="0" presStyleCnt="7">
        <dgm:presLayoutVars>
          <dgm:bulletEnabled val="1"/>
        </dgm:presLayoutVars>
      </dgm:prSet>
      <dgm:spPr/>
      <dgm:t>
        <a:bodyPr/>
        <a:lstStyle/>
        <a:p>
          <a:endParaRPr lang="de-CH"/>
        </a:p>
      </dgm:t>
    </dgm:pt>
    <dgm:pt modelId="{2F307178-249C-4E32-89A5-333167C1212D}" type="pres">
      <dgm:prSet presAssocID="{CB4C3176-7FF9-4D28-9DE2-A694EC9EA987}" presName="aSpace2" presStyleCnt="0"/>
      <dgm:spPr/>
    </dgm:pt>
    <dgm:pt modelId="{281843BB-2420-4E0E-9C3F-A85533B7C404}" type="pres">
      <dgm:prSet presAssocID="{4DE2F4D8-6D12-46F0-A6A8-87C9D54F1F2A}" presName="childNode" presStyleLbl="node1" presStyleIdx="1" presStyleCnt="7">
        <dgm:presLayoutVars>
          <dgm:bulletEnabled val="1"/>
        </dgm:presLayoutVars>
      </dgm:prSet>
      <dgm:spPr/>
      <dgm:t>
        <a:bodyPr/>
        <a:lstStyle/>
        <a:p>
          <a:endParaRPr lang="de-CH"/>
        </a:p>
      </dgm:t>
    </dgm:pt>
    <dgm:pt modelId="{575961F2-108A-4F4A-A7D8-0B9C7770832C}" type="pres">
      <dgm:prSet presAssocID="{4DE2F4D8-6D12-46F0-A6A8-87C9D54F1F2A}" presName="aSpace2" presStyleCnt="0"/>
      <dgm:spPr/>
    </dgm:pt>
    <dgm:pt modelId="{80E06E84-E6E6-4284-A4BE-D33FE96A9704}" type="pres">
      <dgm:prSet presAssocID="{745A7335-FF27-42DF-89F4-BF388A9AA931}" presName="childNode" presStyleLbl="node1" presStyleIdx="2" presStyleCnt="7">
        <dgm:presLayoutVars>
          <dgm:bulletEnabled val="1"/>
        </dgm:presLayoutVars>
      </dgm:prSet>
      <dgm:spPr/>
      <dgm:t>
        <a:bodyPr/>
        <a:lstStyle/>
        <a:p>
          <a:endParaRPr lang="de-CH"/>
        </a:p>
      </dgm:t>
    </dgm:pt>
    <dgm:pt modelId="{E3F9A7A0-2ABC-4AF6-9C78-644D8420FD72}" type="pres">
      <dgm:prSet presAssocID="{745A7335-FF27-42DF-89F4-BF388A9AA931}" presName="aSpace2" presStyleCnt="0"/>
      <dgm:spPr/>
    </dgm:pt>
    <dgm:pt modelId="{860257A6-086B-49E7-AD20-9E049ADC402E}" type="pres">
      <dgm:prSet presAssocID="{700E3D71-31E8-48C4-BC79-70E69E6BD2E8}" presName="childNode" presStyleLbl="node1" presStyleIdx="3" presStyleCnt="7">
        <dgm:presLayoutVars>
          <dgm:bulletEnabled val="1"/>
        </dgm:presLayoutVars>
      </dgm:prSet>
      <dgm:spPr/>
      <dgm:t>
        <a:bodyPr/>
        <a:lstStyle/>
        <a:p>
          <a:endParaRPr lang="de-CH"/>
        </a:p>
      </dgm:t>
    </dgm:pt>
    <dgm:pt modelId="{EF1B4DC5-06EE-4560-B7C8-253DFBFC2BF7}" type="pres">
      <dgm:prSet presAssocID="{700E3D71-31E8-48C4-BC79-70E69E6BD2E8}" presName="aSpace2" presStyleCnt="0"/>
      <dgm:spPr/>
    </dgm:pt>
    <dgm:pt modelId="{DC231555-C5F9-4F25-8CAC-E187E05C0DBB}" type="pres">
      <dgm:prSet presAssocID="{051AF812-3DEE-49F5-94EB-03E4141E6876}" presName="childNode" presStyleLbl="node1" presStyleIdx="4" presStyleCnt="7">
        <dgm:presLayoutVars>
          <dgm:bulletEnabled val="1"/>
        </dgm:presLayoutVars>
      </dgm:prSet>
      <dgm:spPr/>
      <dgm:t>
        <a:bodyPr/>
        <a:lstStyle/>
        <a:p>
          <a:endParaRPr lang="de-CH"/>
        </a:p>
      </dgm:t>
    </dgm:pt>
    <dgm:pt modelId="{CA7C0E65-5738-4E43-BDD7-1D1B410E7BF1}" type="pres">
      <dgm:prSet presAssocID="{618A36C8-6B22-4A6D-920A-5789376A7181}" presName="aSpace" presStyleCnt="0"/>
      <dgm:spPr/>
    </dgm:pt>
    <dgm:pt modelId="{5C0FD0FF-760A-4262-83AD-FDA7D3787888}" type="pres">
      <dgm:prSet presAssocID="{174429F5-5927-46BC-9D08-347441FC99C1}" presName="compNode" presStyleCnt="0"/>
      <dgm:spPr/>
    </dgm:pt>
    <dgm:pt modelId="{BB3BC2DB-8698-4325-86F0-5B3F9BF4F1E0}" type="pres">
      <dgm:prSet presAssocID="{174429F5-5927-46BC-9D08-347441FC99C1}" presName="aNode" presStyleLbl="bgShp" presStyleIdx="1" presStyleCnt="2"/>
      <dgm:spPr/>
      <dgm:t>
        <a:bodyPr/>
        <a:lstStyle/>
        <a:p>
          <a:endParaRPr lang="de-CH"/>
        </a:p>
      </dgm:t>
    </dgm:pt>
    <dgm:pt modelId="{C8D6D39A-242D-4A48-8879-B9D8F4765935}" type="pres">
      <dgm:prSet presAssocID="{174429F5-5927-46BC-9D08-347441FC99C1}" presName="textNode" presStyleLbl="bgShp" presStyleIdx="1" presStyleCnt="2"/>
      <dgm:spPr/>
      <dgm:t>
        <a:bodyPr/>
        <a:lstStyle/>
        <a:p>
          <a:endParaRPr lang="de-CH"/>
        </a:p>
      </dgm:t>
    </dgm:pt>
    <dgm:pt modelId="{C240B0E4-B3A0-41D4-A749-E70DCC084E1F}" type="pres">
      <dgm:prSet presAssocID="{174429F5-5927-46BC-9D08-347441FC99C1}" presName="compChildNode" presStyleCnt="0"/>
      <dgm:spPr/>
    </dgm:pt>
    <dgm:pt modelId="{99680BDE-9CF9-425D-A9E1-7789081D082D}" type="pres">
      <dgm:prSet presAssocID="{174429F5-5927-46BC-9D08-347441FC99C1}" presName="theInnerList" presStyleCnt="0"/>
      <dgm:spPr/>
    </dgm:pt>
    <dgm:pt modelId="{A1B4A88F-5BE3-4E26-A8D3-37356E98DDEA}" type="pres">
      <dgm:prSet presAssocID="{BA845263-92EA-4FBA-9640-5A630CCADF97}" presName="childNode" presStyleLbl="node1" presStyleIdx="5" presStyleCnt="7">
        <dgm:presLayoutVars>
          <dgm:bulletEnabled val="1"/>
        </dgm:presLayoutVars>
      </dgm:prSet>
      <dgm:spPr/>
      <dgm:t>
        <a:bodyPr/>
        <a:lstStyle/>
        <a:p>
          <a:endParaRPr lang="de-CH"/>
        </a:p>
      </dgm:t>
    </dgm:pt>
    <dgm:pt modelId="{016C42DE-F65F-4D6D-94F8-5C2463317502}" type="pres">
      <dgm:prSet presAssocID="{BA845263-92EA-4FBA-9640-5A630CCADF97}" presName="aSpace2" presStyleCnt="0"/>
      <dgm:spPr/>
    </dgm:pt>
    <dgm:pt modelId="{45A108DC-9DEF-4CDE-A2B7-0EAC157B1AE1}" type="pres">
      <dgm:prSet presAssocID="{D9B7338D-0D1B-4E34-883E-C76F539F3EEB}" presName="childNode" presStyleLbl="node1" presStyleIdx="6" presStyleCnt="7">
        <dgm:presLayoutVars>
          <dgm:bulletEnabled val="1"/>
        </dgm:presLayoutVars>
      </dgm:prSet>
      <dgm:spPr/>
      <dgm:t>
        <a:bodyPr/>
        <a:lstStyle/>
        <a:p>
          <a:endParaRPr lang="de-CH"/>
        </a:p>
      </dgm:t>
    </dgm:pt>
  </dgm:ptLst>
  <dgm:cxnLst>
    <dgm:cxn modelId="{DE521CE3-CC5D-4A54-A456-622F131BDB2E}" srcId="{174429F5-5927-46BC-9D08-347441FC99C1}" destId="{BA845263-92EA-4FBA-9640-5A630CCADF97}" srcOrd="0" destOrd="0" parTransId="{9BB298B0-366C-4859-AD1D-0D169BC91BB9}" sibTransId="{F60455EA-FE24-4BA1-8E4E-02203502FEAA}"/>
    <dgm:cxn modelId="{A1F75886-23D2-40ED-A3FD-AF572341B97F}" type="presOf" srcId="{618A36C8-6B22-4A6D-920A-5789376A7181}" destId="{B774BAD8-CE25-4DC9-BA14-61EF45724D10}" srcOrd="0" destOrd="0" presId="urn:microsoft.com/office/officeart/2005/8/layout/lProcess2"/>
    <dgm:cxn modelId="{9C7C82F8-9018-462D-A60E-B1013612E2D0}" srcId="{618A36C8-6B22-4A6D-920A-5789376A7181}" destId="{700E3D71-31E8-48C4-BC79-70E69E6BD2E8}" srcOrd="3" destOrd="0" parTransId="{4C998F82-2ED3-400E-9E51-3E46FF9C5464}" sibTransId="{FABADD2A-8AC0-42B3-8262-45DC4CDD3CEA}"/>
    <dgm:cxn modelId="{9A6527D6-1AB3-4098-86B2-A13D49803AF8}" type="presOf" srcId="{D9B7338D-0D1B-4E34-883E-C76F539F3EEB}" destId="{45A108DC-9DEF-4CDE-A2B7-0EAC157B1AE1}" srcOrd="0" destOrd="0" presId="urn:microsoft.com/office/officeart/2005/8/layout/lProcess2"/>
    <dgm:cxn modelId="{C0AE51FE-4E5F-427A-A465-EA1DE5B4496E}" type="presOf" srcId="{700E3D71-31E8-48C4-BC79-70E69E6BD2E8}" destId="{860257A6-086B-49E7-AD20-9E049ADC402E}" srcOrd="0" destOrd="0" presId="urn:microsoft.com/office/officeart/2005/8/layout/lProcess2"/>
    <dgm:cxn modelId="{CBF78EF5-B760-4602-A41F-FD3096D39832}" srcId="{618A36C8-6B22-4A6D-920A-5789376A7181}" destId="{051AF812-3DEE-49F5-94EB-03E4141E6876}" srcOrd="4" destOrd="0" parTransId="{635F1B8F-B81F-4559-B00E-C6D89CAF3CCB}" sibTransId="{9C82D279-2750-4AF5-B743-A1149C382F56}"/>
    <dgm:cxn modelId="{8172C2EB-EC9A-49AC-9C9C-8A26BAD0E447}" srcId="{174429F5-5927-46BC-9D08-347441FC99C1}" destId="{D9B7338D-0D1B-4E34-883E-C76F539F3EEB}" srcOrd="1" destOrd="0" parTransId="{64146F81-1561-48E8-BF9D-134FFDFF859B}" sibTransId="{92A37BA1-1ADF-46BF-8001-B53162A8C38A}"/>
    <dgm:cxn modelId="{9112A332-3299-4254-9048-1CAE224D4764}" type="presOf" srcId="{1E75C9AC-20BC-4D28-B2A6-9A879344F83A}" destId="{342C452C-7520-43F5-AAA7-42D9F65A2D36}" srcOrd="0" destOrd="0" presId="urn:microsoft.com/office/officeart/2005/8/layout/lProcess2"/>
    <dgm:cxn modelId="{FDD477BF-4AB9-4868-8488-528EBC9D203E}" type="presOf" srcId="{618A36C8-6B22-4A6D-920A-5789376A7181}" destId="{09BF2CB6-0842-439C-8951-A4BE7499A73D}" srcOrd="1" destOrd="0" presId="urn:microsoft.com/office/officeart/2005/8/layout/lProcess2"/>
    <dgm:cxn modelId="{FC83EE43-0598-46AA-80B5-F7BF5A852ED5}" srcId="{1E75C9AC-20BC-4D28-B2A6-9A879344F83A}" destId="{618A36C8-6B22-4A6D-920A-5789376A7181}" srcOrd="0" destOrd="0" parTransId="{3CFFDACF-FF9C-4EB5-8D80-7FEBA0F4F3DD}" sibTransId="{75376FB9-215F-43E9-8776-FF43D7298422}"/>
    <dgm:cxn modelId="{76BFFA1D-4ABB-40C8-B027-84EB230DF4D4}" type="presOf" srcId="{BA845263-92EA-4FBA-9640-5A630CCADF97}" destId="{A1B4A88F-5BE3-4E26-A8D3-37356E98DDEA}" srcOrd="0" destOrd="0" presId="urn:microsoft.com/office/officeart/2005/8/layout/lProcess2"/>
    <dgm:cxn modelId="{B18C5D38-C4F6-4FFC-9C31-333E8F607EB9}" type="presOf" srcId="{4DE2F4D8-6D12-46F0-A6A8-87C9D54F1F2A}" destId="{281843BB-2420-4E0E-9C3F-A85533B7C404}" srcOrd="0" destOrd="0" presId="urn:microsoft.com/office/officeart/2005/8/layout/lProcess2"/>
    <dgm:cxn modelId="{037DD89F-5447-4758-9F04-D4461202B70E}" type="presOf" srcId="{174429F5-5927-46BC-9D08-347441FC99C1}" destId="{C8D6D39A-242D-4A48-8879-B9D8F4765935}" srcOrd="1" destOrd="0" presId="urn:microsoft.com/office/officeart/2005/8/layout/lProcess2"/>
    <dgm:cxn modelId="{9EB504E2-D922-4941-A158-06833157F9C9}" type="presOf" srcId="{CB4C3176-7FF9-4D28-9DE2-A694EC9EA987}" destId="{AB26AAFA-2019-47D2-AA60-193D7306A01F}" srcOrd="0" destOrd="0" presId="urn:microsoft.com/office/officeart/2005/8/layout/lProcess2"/>
    <dgm:cxn modelId="{AB748637-2F65-45E7-9F4F-A576D0BC143F}" type="presOf" srcId="{174429F5-5927-46BC-9D08-347441FC99C1}" destId="{BB3BC2DB-8698-4325-86F0-5B3F9BF4F1E0}" srcOrd="0" destOrd="0" presId="urn:microsoft.com/office/officeart/2005/8/layout/lProcess2"/>
    <dgm:cxn modelId="{1FF308F6-CA42-4B4E-B317-D567632CD231}" srcId="{1E75C9AC-20BC-4D28-B2A6-9A879344F83A}" destId="{174429F5-5927-46BC-9D08-347441FC99C1}" srcOrd="1" destOrd="0" parTransId="{549EA0FF-E098-4274-94E0-D027A4C02287}" sibTransId="{36FA880C-EFC1-4001-891C-21C2837F46B5}"/>
    <dgm:cxn modelId="{CFD9CD6E-089C-4C8E-896F-5A1A93E4F255}" srcId="{618A36C8-6B22-4A6D-920A-5789376A7181}" destId="{745A7335-FF27-42DF-89F4-BF388A9AA931}" srcOrd="2" destOrd="0" parTransId="{33A25521-002F-487D-861F-F36DDE9EE2E5}" sibTransId="{25861B0C-FDE1-4EBE-9391-D127C5FF210B}"/>
    <dgm:cxn modelId="{C8B10642-80D1-4D99-BDDF-14F27C1C56B0}" srcId="{618A36C8-6B22-4A6D-920A-5789376A7181}" destId="{4DE2F4D8-6D12-46F0-A6A8-87C9D54F1F2A}" srcOrd="1" destOrd="0" parTransId="{45D7792C-DC80-49CD-9610-87FA5856872A}" sibTransId="{B702C0AB-E743-4714-8A6F-71592DC85A68}"/>
    <dgm:cxn modelId="{63FDF9DE-E089-47E6-8758-325279401271}" srcId="{618A36C8-6B22-4A6D-920A-5789376A7181}" destId="{CB4C3176-7FF9-4D28-9DE2-A694EC9EA987}" srcOrd="0" destOrd="0" parTransId="{8D5FBD95-96F8-47D9-9775-259D3B796A81}" sibTransId="{50302E00-6A6B-4483-BB85-031ABB54F22B}"/>
    <dgm:cxn modelId="{8693E9AC-04C8-4F6C-A0B7-29BE435EECD4}" type="presOf" srcId="{051AF812-3DEE-49F5-94EB-03E4141E6876}" destId="{DC231555-C5F9-4F25-8CAC-E187E05C0DBB}" srcOrd="0" destOrd="0" presId="urn:microsoft.com/office/officeart/2005/8/layout/lProcess2"/>
    <dgm:cxn modelId="{B4718944-352F-4198-ADCB-CB4E45B74C6F}" type="presOf" srcId="{745A7335-FF27-42DF-89F4-BF388A9AA931}" destId="{80E06E84-E6E6-4284-A4BE-D33FE96A9704}" srcOrd="0" destOrd="0" presId="urn:microsoft.com/office/officeart/2005/8/layout/lProcess2"/>
    <dgm:cxn modelId="{81F551D6-2810-4B79-B5C4-CCC5401B930A}" type="presParOf" srcId="{342C452C-7520-43F5-AAA7-42D9F65A2D36}" destId="{1F047648-FE37-43B9-BCAC-629625788EB6}" srcOrd="0" destOrd="0" presId="urn:microsoft.com/office/officeart/2005/8/layout/lProcess2"/>
    <dgm:cxn modelId="{616D472C-7219-4CC9-8BED-BAB29626FCB4}" type="presParOf" srcId="{1F047648-FE37-43B9-BCAC-629625788EB6}" destId="{B774BAD8-CE25-4DC9-BA14-61EF45724D10}" srcOrd="0" destOrd="0" presId="urn:microsoft.com/office/officeart/2005/8/layout/lProcess2"/>
    <dgm:cxn modelId="{FB5E5B3E-7A3F-4096-A292-F5EA4E04FC91}" type="presParOf" srcId="{1F047648-FE37-43B9-BCAC-629625788EB6}" destId="{09BF2CB6-0842-439C-8951-A4BE7499A73D}" srcOrd="1" destOrd="0" presId="urn:microsoft.com/office/officeart/2005/8/layout/lProcess2"/>
    <dgm:cxn modelId="{64EE9895-D75F-4B76-AAD8-9ACB338E6865}" type="presParOf" srcId="{1F047648-FE37-43B9-BCAC-629625788EB6}" destId="{FD872B80-5D0E-4887-9E31-3B6BFFDA3080}" srcOrd="2" destOrd="0" presId="urn:microsoft.com/office/officeart/2005/8/layout/lProcess2"/>
    <dgm:cxn modelId="{41135D90-5CDB-40C9-8B0E-679753082CFF}" type="presParOf" srcId="{FD872B80-5D0E-4887-9E31-3B6BFFDA3080}" destId="{F2C2006A-A4BD-4EEA-A809-B63D842DFB62}" srcOrd="0" destOrd="0" presId="urn:microsoft.com/office/officeart/2005/8/layout/lProcess2"/>
    <dgm:cxn modelId="{6B4311CE-3DFD-4B23-8A23-BCDF71FBFCD4}" type="presParOf" srcId="{F2C2006A-A4BD-4EEA-A809-B63D842DFB62}" destId="{AB26AAFA-2019-47D2-AA60-193D7306A01F}" srcOrd="0" destOrd="0" presId="urn:microsoft.com/office/officeart/2005/8/layout/lProcess2"/>
    <dgm:cxn modelId="{88B58617-5F85-435C-9814-9A11C212B102}" type="presParOf" srcId="{F2C2006A-A4BD-4EEA-A809-B63D842DFB62}" destId="{2F307178-249C-4E32-89A5-333167C1212D}" srcOrd="1" destOrd="0" presId="urn:microsoft.com/office/officeart/2005/8/layout/lProcess2"/>
    <dgm:cxn modelId="{F574BAE6-9CFA-4E9F-A425-A8C09F6717DF}" type="presParOf" srcId="{F2C2006A-A4BD-4EEA-A809-B63D842DFB62}" destId="{281843BB-2420-4E0E-9C3F-A85533B7C404}" srcOrd="2" destOrd="0" presId="urn:microsoft.com/office/officeart/2005/8/layout/lProcess2"/>
    <dgm:cxn modelId="{00ABDE2A-D0B0-4D09-9965-240F22A6BE2A}" type="presParOf" srcId="{F2C2006A-A4BD-4EEA-A809-B63D842DFB62}" destId="{575961F2-108A-4F4A-A7D8-0B9C7770832C}" srcOrd="3" destOrd="0" presId="urn:microsoft.com/office/officeart/2005/8/layout/lProcess2"/>
    <dgm:cxn modelId="{AB13C4E2-E565-4972-B48F-47EE417FF7FC}" type="presParOf" srcId="{F2C2006A-A4BD-4EEA-A809-B63D842DFB62}" destId="{80E06E84-E6E6-4284-A4BE-D33FE96A9704}" srcOrd="4" destOrd="0" presId="urn:microsoft.com/office/officeart/2005/8/layout/lProcess2"/>
    <dgm:cxn modelId="{4A091164-2FD3-4155-A671-7D8D7ABFD22F}" type="presParOf" srcId="{F2C2006A-A4BD-4EEA-A809-B63D842DFB62}" destId="{E3F9A7A0-2ABC-4AF6-9C78-644D8420FD72}" srcOrd="5" destOrd="0" presId="urn:microsoft.com/office/officeart/2005/8/layout/lProcess2"/>
    <dgm:cxn modelId="{A3C9BC15-03B4-4859-B960-173842CFD535}" type="presParOf" srcId="{F2C2006A-A4BD-4EEA-A809-B63D842DFB62}" destId="{860257A6-086B-49E7-AD20-9E049ADC402E}" srcOrd="6" destOrd="0" presId="urn:microsoft.com/office/officeart/2005/8/layout/lProcess2"/>
    <dgm:cxn modelId="{7D752066-9121-4B2C-8344-48F25DCCBF91}" type="presParOf" srcId="{F2C2006A-A4BD-4EEA-A809-B63D842DFB62}" destId="{EF1B4DC5-06EE-4560-B7C8-253DFBFC2BF7}" srcOrd="7" destOrd="0" presId="urn:microsoft.com/office/officeart/2005/8/layout/lProcess2"/>
    <dgm:cxn modelId="{3FEE2FE7-3809-4376-8D0D-11A628CD739B}" type="presParOf" srcId="{F2C2006A-A4BD-4EEA-A809-B63D842DFB62}" destId="{DC231555-C5F9-4F25-8CAC-E187E05C0DBB}" srcOrd="8" destOrd="0" presId="urn:microsoft.com/office/officeart/2005/8/layout/lProcess2"/>
    <dgm:cxn modelId="{9AADB45C-2A60-4B79-8F05-85817B8935FA}" type="presParOf" srcId="{342C452C-7520-43F5-AAA7-42D9F65A2D36}" destId="{CA7C0E65-5738-4E43-BDD7-1D1B410E7BF1}" srcOrd="1" destOrd="0" presId="urn:microsoft.com/office/officeart/2005/8/layout/lProcess2"/>
    <dgm:cxn modelId="{AA81D0DF-C3A7-4033-8A2F-127A465DE135}" type="presParOf" srcId="{342C452C-7520-43F5-AAA7-42D9F65A2D36}" destId="{5C0FD0FF-760A-4262-83AD-FDA7D3787888}" srcOrd="2" destOrd="0" presId="urn:microsoft.com/office/officeart/2005/8/layout/lProcess2"/>
    <dgm:cxn modelId="{6B8D45B4-1236-4640-B2AB-9F5FE4469AA2}" type="presParOf" srcId="{5C0FD0FF-760A-4262-83AD-FDA7D3787888}" destId="{BB3BC2DB-8698-4325-86F0-5B3F9BF4F1E0}" srcOrd="0" destOrd="0" presId="urn:microsoft.com/office/officeart/2005/8/layout/lProcess2"/>
    <dgm:cxn modelId="{AA51DA82-2A7E-497B-A28F-420EBAD13AAD}" type="presParOf" srcId="{5C0FD0FF-760A-4262-83AD-FDA7D3787888}" destId="{C8D6D39A-242D-4A48-8879-B9D8F4765935}" srcOrd="1" destOrd="0" presId="urn:microsoft.com/office/officeart/2005/8/layout/lProcess2"/>
    <dgm:cxn modelId="{A4B7A1FD-AE54-4ACC-A31F-01E52EC703F3}" type="presParOf" srcId="{5C0FD0FF-760A-4262-83AD-FDA7D3787888}" destId="{C240B0E4-B3A0-41D4-A749-E70DCC084E1F}" srcOrd="2" destOrd="0" presId="urn:microsoft.com/office/officeart/2005/8/layout/lProcess2"/>
    <dgm:cxn modelId="{C28BD9DC-28EE-4280-B38C-CDC669C6F6EA}" type="presParOf" srcId="{C240B0E4-B3A0-41D4-A749-E70DCC084E1F}" destId="{99680BDE-9CF9-425D-A9E1-7789081D082D}" srcOrd="0" destOrd="0" presId="urn:microsoft.com/office/officeart/2005/8/layout/lProcess2"/>
    <dgm:cxn modelId="{00F5AA86-F072-480C-A545-CBB04194BFD7}" type="presParOf" srcId="{99680BDE-9CF9-425D-A9E1-7789081D082D}" destId="{A1B4A88F-5BE3-4E26-A8D3-37356E98DDEA}" srcOrd="0" destOrd="0" presId="urn:microsoft.com/office/officeart/2005/8/layout/lProcess2"/>
    <dgm:cxn modelId="{040A76D8-847B-4319-8392-71E9F5410268}" type="presParOf" srcId="{99680BDE-9CF9-425D-A9E1-7789081D082D}" destId="{016C42DE-F65F-4D6D-94F8-5C2463317502}" srcOrd="1" destOrd="0" presId="urn:microsoft.com/office/officeart/2005/8/layout/lProcess2"/>
    <dgm:cxn modelId="{344D6FBA-F2F3-4F99-88FD-303E85305837}" type="presParOf" srcId="{99680BDE-9CF9-425D-A9E1-7789081D082D}" destId="{45A108DC-9DEF-4CDE-A2B7-0EAC157B1AE1}"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B1F52-64B5-4CEC-AC24-854B997B17AE}" type="doc">
      <dgm:prSet loTypeId="urn:microsoft.com/office/officeart/2005/8/layout/matrix3" loCatId="matrix" qsTypeId="urn:microsoft.com/office/officeart/2005/8/quickstyle/simple5" qsCatId="simple" csTypeId="urn:microsoft.com/office/officeart/2005/8/colors/accent2_3" csCatId="accent2" phldr="1"/>
      <dgm:spPr/>
      <dgm:t>
        <a:bodyPr/>
        <a:lstStyle/>
        <a:p>
          <a:endParaRPr lang="de-CH"/>
        </a:p>
      </dgm:t>
    </dgm:pt>
    <dgm:pt modelId="{38AEE49C-1F0F-4B7D-87F9-4CC395CBEFE5}">
      <dgm:prSet phldrT="[Text]"/>
      <dgm:spPr/>
      <dgm:t>
        <a:bodyPr/>
        <a:lstStyle/>
        <a:p>
          <a:r>
            <a:rPr lang="de-CH" dirty="0" smtClean="0"/>
            <a:t>Deckungsgrad</a:t>
          </a:r>
          <a:endParaRPr lang="de-CH" dirty="0"/>
        </a:p>
      </dgm:t>
    </dgm:pt>
    <dgm:pt modelId="{B427B715-3A9F-4AE1-B55D-24761A83C379}" type="parTrans" cxnId="{936424AB-2FEF-482F-AAD0-BA1FCC2915D3}">
      <dgm:prSet/>
      <dgm:spPr/>
      <dgm:t>
        <a:bodyPr/>
        <a:lstStyle/>
        <a:p>
          <a:endParaRPr lang="de-CH"/>
        </a:p>
      </dgm:t>
    </dgm:pt>
    <dgm:pt modelId="{D9E97B09-BC1C-4B4D-886A-772556D72874}" type="sibTrans" cxnId="{936424AB-2FEF-482F-AAD0-BA1FCC2915D3}">
      <dgm:prSet/>
      <dgm:spPr/>
      <dgm:t>
        <a:bodyPr/>
        <a:lstStyle/>
        <a:p>
          <a:endParaRPr lang="de-CH"/>
        </a:p>
      </dgm:t>
    </dgm:pt>
    <dgm:pt modelId="{19F3EF44-2488-4079-B25E-6F23661C8811}">
      <dgm:prSet phldrT="[Text]"/>
      <dgm:spPr/>
      <dgm:t>
        <a:bodyPr/>
        <a:lstStyle/>
        <a:p>
          <a:r>
            <a:rPr lang="de-CH" dirty="0" smtClean="0"/>
            <a:t>Zins-versprechen</a:t>
          </a:r>
          <a:endParaRPr lang="de-CH" dirty="0"/>
        </a:p>
      </dgm:t>
    </dgm:pt>
    <dgm:pt modelId="{7B79C362-B487-42EB-92D7-7347843C7525}" type="parTrans" cxnId="{B251B0FD-1612-409C-A504-AC2263BB366F}">
      <dgm:prSet/>
      <dgm:spPr/>
      <dgm:t>
        <a:bodyPr/>
        <a:lstStyle/>
        <a:p>
          <a:endParaRPr lang="de-CH"/>
        </a:p>
      </dgm:t>
    </dgm:pt>
    <dgm:pt modelId="{8E551CBB-A985-4230-9E26-A5CFB1339524}" type="sibTrans" cxnId="{B251B0FD-1612-409C-A504-AC2263BB366F}">
      <dgm:prSet/>
      <dgm:spPr/>
      <dgm:t>
        <a:bodyPr/>
        <a:lstStyle/>
        <a:p>
          <a:endParaRPr lang="de-CH"/>
        </a:p>
      </dgm:t>
    </dgm:pt>
    <dgm:pt modelId="{26C0DB30-F689-401C-8F6A-C5F4117823A5}">
      <dgm:prSet phldrT="[Text]"/>
      <dgm:spPr/>
      <dgm:t>
        <a:bodyPr/>
        <a:lstStyle/>
        <a:p>
          <a:r>
            <a:rPr lang="de-CH" dirty="0" smtClean="0"/>
            <a:t>Anlagerisiko</a:t>
          </a:r>
          <a:endParaRPr lang="de-CH" dirty="0"/>
        </a:p>
      </dgm:t>
    </dgm:pt>
    <dgm:pt modelId="{EE4E6ED7-1F4C-4722-A5C8-37861DCA46BF}" type="parTrans" cxnId="{482BAC8E-0BD1-42E2-AD59-145746213F25}">
      <dgm:prSet/>
      <dgm:spPr/>
      <dgm:t>
        <a:bodyPr/>
        <a:lstStyle/>
        <a:p>
          <a:endParaRPr lang="de-CH"/>
        </a:p>
      </dgm:t>
    </dgm:pt>
    <dgm:pt modelId="{F7684517-96C3-4302-949E-34DC09205131}" type="sibTrans" cxnId="{482BAC8E-0BD1-42E2-AD59-145746213F25}">
      <dgm:prSet/>
      <dgm:spPr/>
      <dgm:t>
        <a:bodyPr/>
        <a:lstStyle/>
        <a:p>
          <a:endParaRPr lang="de-CH"/>
        </a:p>
      </dgm:t>
    </dgm:pt>
    <dgm:pt modelId="{108AF987-48EB-4F58-A2F0-C8AF7A6D7CC9}">
      <dgm:prSet phldrT="[Text]"/>
      <dgm:spPr/>
      <dgm:t>
        <a:bodyPr/>
        <a:lstStyle/>
        <a:p>
          <a:r>
            <a:rPr lang="de-CH" dirty="0" smtClean="0"/>
            <a:t>Struktur / Sanierungs-fähigkeit</a:t>
          </a:r>
          <a:endParaRPr lang="de-CH" dirty="0"/>
        </a:p>
      </dgm:t>
    </dgm:pt>
    <dgm:pt modelId="{7571F8B5-D83D-46A0-BE9C-785E8EDED17B}" type="parTrans" cxnId="{5C9982A1-0EFA-49D6-BCF0-430FB2599B18}">
      <dgm:prSet/>
      <dgm:spPr/>
      <dgm:t>
        <a:bodyPr/>
        <a:lstStyle/>
        <a:p>
          <a:endParaRPr lang="de-CH"/>
        </a:p>
      </dgm:t>
    </dgm:pt>
    <dgm:pt modelId="{5C6F0763-3AAD-4336-8997-AB98958887D9}" type="sibTrans" cxnId="{5C9982A1-0EFA-49D6-BCF0-430FB2599B18}">
      <dgm:prSet/>
      <dgm:spPr/>
      <dgm:t>
        <a:bodyPr/>
        <a:lstStyle/>
        <a:p>
          <a:endParaRPr lang="de-CH"/>
        </a:p>
      </dgm:t>
    </dgm:pt>
    <dgm:pt modelId="{C40A9C12-1167-4A74-A755-743486BE6CAE}" type="pres">
      <dgm:prSet presAssocID="{706B1F52-64B5-4CEC-AC24-854B997B17AE}" presName="matrix" presStyleCnt="0">
        <dgm:presLayoutVars>
          <dgm:chMax val="1"/>
          <dgm:dir/>
          <dgm:resizeHandles val="exact"/>
        </dgm:presLayoutVars>
      </dgm:prSet>
      <dgm:spPr/>
      <dgm:t>
        <a:bodyPr/>
        <a:lstStyle/>
        <a:p>
          <a:endParaRPr lang="de-CH"/>
        </a:p>
      </dgm:t>
    </dgm:pt>
    <dgm:pt modelId="{1B731206-7669-4842-96C3-85436E2B9596}" type="pres">
      <dgm:prSet presAssocID="{706B1F52-64B5-4CEC-AC24-854B997B17AE}" presName="diamond" presStyleLbl="bgShp" presStyleIdx="0" presStyleCnt="1"/>
      <dgm:spPr/>
    </dgm:pt>
    <dgm:pt modelId="{9BF44A78-B432-4D15-B167-0D84256D585C}" type="pres">
      <dgm:prSet presAssocID="{706B1F52-64B5-4CEC-AC24-854B997B17AE}" presName="quad1" presStyleLbl="node1" presStyleIdx="0" presStyleCnt="4">
        <dgm:presLayoutVars>
          <dgm:chMax val="0"/>
          <dgm:chPref val="0"/>
          <dgm:bulletEnabled val="1"/>
        </dgm:presLayoutVars>
      </dgm:prSet>
      <dgm:spPr/>
      <dgm:t>
        <a:bodyPr/>
        <a:lstStyle/>
        <a:p>
          <a:endParaRPr lang="de-CH"/>
        </a:p>
      </dgm:t>
    </dgm:pt>
    <dgm:pt modelId="{7C2E7F4D-962C-47AF-8A83-5C6BA9EEBD20}" type="pres">
      <dgm:prSet presAssocID="{706B1F52-64B5-4CEC-AC24-854B997B17AE}" presName="quad2" presStyleLbl="node1" presStyleIdx="1" presStyleCnt="4">
        <dgm:presLayoutVars>
          <dgm:chMax val="0"/>
          <dgm:chPref val="0"/>
          <dgm:bulletEnabled val="1"/>
        </dgm:presLayoutVars>
      </dgm:prSet>
      <dgm:spPr/>
      <dgm:t>
        <a:bodyPr/>
        <a:lstStyle/>
        <a:p>
          <a:endParaRPr lang="de-CH"/>
        </a:p>
      </dgm:t>
    </dgm:pt>
    <dgm:pt modelId="{FBAA4A71-FCE2-4B4B-B7D4-0FCA134B5E76}" type="pres">
      <dgm:prSet presAssocID="{706B1F52-64B5-4CEC-AC24-854B997B17AE}" presName="quad3" presStyleLbl="node1" presStyleIdx="2" presStyleCnt="4">
        <dgm:presLayoutVars>
          <dgm:chMax val="0"/>
          <dgm:chPref val="0"/>
          <dgm:bulletEnabled val="1"/>
        </dgm:presLayoutVars>
      </dgm:prSet>
      <dgm:spPr/>
      <dgm:t>
        <a:bodyPr/>
        <a:lstStyle/>
        <a:p>
          <a:endParaRPr lang="de-CH"/>
        </a:p>
      </dgm:t>
    </dgm:pt>
    <dgm:pt modelId="{1D4925A3-1368-465A-BC1C-6717DE79EF06}" type="pres">
      <dgm:prSet presAssocID="{706B1F52-64B5-4CEC-AC24-854B997B17AE}" presName="quad4" presStyleLbl="node1" presStyleIdx="3" presStyleCnt="4">
        <dgm:presLayoutVars>
          <dgm:chMax val="0"/>
          <dgm:chPref val="0"/>
          <dgm:bulletEnabled val="1"/>
        </dgm:presLayoutVars>
      </dgm:prSet>
      <dgm:spPr/>
      <dgm:t>
        <a:bodyPr/>
        <a:lstStyle/>
        <a:p>
          <a:endParaRPr lang="de-CH"/>
        </a:p>
      </dgm:t>
    </dgm:pt>
  </dgm:ptLst>
  <dgm:cxnLst>
    <dgm:cxn modelId="{396FE3EE-74BF-44FB-A85A-1BE7FCAFE12D}" type="presOf" srcId="{108AF987-48EB-4F58-A2F0-C8AF7A6D7CC9}" destId="{FBAA4A71-FCE2-4B4B-B7D4-0FCA134B5E76}" srcOrd="0" destOrd="0" presId="urn:microsoft.com/office/officeart/2005/8/layout/matrix3"/>
    <dgm:cxn modelId="{FA0E6495-3C79-4987-BB7A-13A0EAEF0A3A}" type="presOf" srcId="{26C0DB30-F689-401C-8F6A-C5F4117823A5}" destId="{1D4925A3-1368-465A-BC1C-6717DE79EF06}" srcOrd="0" destOrd="0" presId="urn:microsoft.com/office/officeart/2005/8/layout/matrix3"/>
    <dgm:cxn modelId="{215EF48E-7A5F-47AB-BA58-D8186F1E07E7}" type="presOf" srcId="{706B1F52-64B5-4CEC-AC24-854B997B17AE}" destId="{C40A9C12-1167-4A74-A755-743486BE6CAE}" srcOrd="0" destOrd="0" presId="urn:microsoft.com/office/officeart/2005/8/layout/matrix3"/>
    <dgm:cxn modelId="{F64C00D0-BB91-4131-BA26-A07B02741198}" type="presOf" srcId="{38AEE49C-1F0F-4B7D-87F9-4CC395CBEFE5}" destId="{9BF44A78-B432-4D15-B167-0D84256D585C}" srcOrd="0" destOrd="0" presId="urn:microsoft.com/office/officeart/2005/8/layout/matrix3"/>
    <dgm:cxn modelId="{B251B0FD-1612-409C-A504-AC2263BB366F}" srcId="{706B1F52-64B5-4CEC-AC24-854B997B17AE}" destId="{19F3EF44-2488-4079-B25E-6F23661C8811}" srcOrd="1" destOrd="0" parTransId="{7B79C362-B487-42EB-92D7-7347843C7525}" sibTransId="{8E551CBB-A985-4230-9E26-A5CFB1339524}"/>
    <dgm:cxn modelId="{C47BCFF2-A75A-4FED-A815-FAADCB125439}" type="presOf" srcId="{19F3EF44-2488-4079-B25E-6F23661C8811}" destId="{7C2E7F4D-962C-47AF-8A83-5C6BA9EEBD20}" srcOrd="0" destOrd="0" presId="urn:microsoft.com/office/officeart/2005/8/layout/matrix3"/>
    <dgm:cxn modelId="{5C9982A1-0EFA-49D6-BCF0-430FB2599B18}" srcId="{706B1F52-64B5-4CEC-AC24-854B997B17AE}" destId="{108AF987-48EB-4F58-A2F0-C8AF7A6D7CC9}" srcOrd="2" destOrd="0" parTransId="{7571F8B5-D83D-46A0-BE9C-785E8EDED17B}" sibTransId="{5C6F0763-3AAD-4336-8997-AB98958887D9}"/>
    <dgm:cxn modelId="{936424AB-2FEF-482F-AAD0-BA1FCC2915D3}" srcId="{706B1F52-64B5-4CEC-AC24-854B997B17AE}" destId="{38AEE49C-1F0F-4B7D-87F9-4CC395CBEFE5}" srcOrd="0" destOrd="0" parTransId="{B427B715-3A9F-4AE1-B55D-24761A83C379}" sibTransId="{D9E97B09-BC1C-4B4D-886A-772556D72874}"/>
    <dgm:cxn modelId="{482BAC8E-0BD1-42E2-AD59-145746213F25}" srcId="{706B1F52-64B5-4CEC-AC24-854B997B17AE}" destId="{26C0DB30-F689-401C-8F6A-C5F4117823A5}" srcOrd="3" destOrd="0" parTransId="{EE4E6ED7-1F4C-4722-A5C8-37861DCA46BF}" sibTransId="{F7684517-96C3-4302-949E-34DC09205131}"/>
    <dgm:cxn modelId="{B98A731C-84B0-4042-8A7B-8BF046BB8F77}" type="presParOf" srcId="{C40A9C12-1167-4A74-A755-743486BE6CAE}" destId="{1B731206-7669-4842-96C3-85436E2B9596}" srcOrd="0" destOrd="0" presId="urn:microsoft.com/office/officeart/2005/8/layout/matrix3"/>
    <dgm:cxn modelId="{BA408294-E7D1-4D37-A492-8347C0EF7B23}" type="presParOf" srcId="{C40A9C12-1167-4A74-A755-743486BE6CAE}" destId="{9BF44A78-B432-4D15-B167-0D84256D585C}" srcOrd="1" destOrd="0" presId="urn:microsoft.com/office/officeart/2005/8/layout/matrix3"/>
    <dgm:cxn modelId="{B0937001-CF9D-4269-916F-F7851FBAD70F}" type="presParOf" srcId="{C40A9C12-1167-4A74-A755-743486BE6CAE}" destId="{7C2E7F4D-962C-47AF-8A83-5C6BA9EEBD20}" srcOrd="2" destOrd="0" presId="urn:microsoft.com/office/officeart/2005/8/layout/matrix3"/>
    <dgm:cxn modelId="{3FAA7DBB-E5C6-459B-949B-9CCAFB83410E}" type="presParOf" srcId="{C40A9C12-1167-4A74-A755-743486BE6CAE}" destId="{FBAA4A71-FCE2-4B4B-B7D4-0FCA134B5E76}" srcOrd="3" destOrd="0" presId="urn:microsoft.com/office/officeart/2005/8/layout/matrix3"/>
    <dgm:cxn modelId="{C7520402-0B3C-4709-9E20-E3FF99CAFD83}" type="presParOf" srcId="{C40A9C12-1167-4A74-A755-743486BE6CAE}" destId="{1D4925A3-1368-465A-BC1C-6717DE79EF06}"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27979-418B-446D-94C2-5A82B455450D}"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de-CH"/>
        </a:p>
      </dgm:t>
    </dgm:pt>
    <dgm:pt modelId="{2389F7BE-522C-4CD6-9BD1-6B052F04BCDB}">
      <dgm:prSet phldrT="[Text]"/>
      <dgm:spPr/>
      <dgm:t>
        <a:bodyPr/>
        <a:lstStyle/>
        <a:p>
          <a:r>
            <a:rPr lang="de-CH" dirty="0" smtClean="0"/>
            <a:t>Deckungsgrad</a:t>
          </a:r>
          <a:endParaRPr lang="de-CH" dirty="0"/>
        </a:p>
      </dgm:t>
    </dgm:pt>
    <dgm:pt modelId="{E93C2D1C-CDF4-47AD-98FE-1354AB14D60D}" type="parTrans" cxnId="{3A1FC91D-5228-4E39-B511-61382784592E}">
      <dgm:prSet/>
      <dgm:spPr/>
      <dgm:t>
        <a:bodyPr/>
        <a:lstStyle/>
        <a:p>
          <a:endParaRPr lang="de-CH"/>
        </a:p>
      </dgm:t>
    </dgm:pt>
    <dgm:pt modelId="{9842D080-4BCC-4AB5-AA7E-00CA77617EB6}" type="sibTrans" cxnId="{3A1FC91D-5228-4E39-B511-61382784592E}">
      <dgm:prSet/>
      <dgm:spPr/>
      <dgm:t>
        <a:bodyPr/>
        <a:lstStyle/>
        <a:p>
          <a:endParaRPr lang="de-CH"/>
        </a:p>
      </dgm:t>
    </dgm:pt>
    <dgm:pt modelId="{B6FB650A-54CE-46F9-9735-BCBE881EA64E}">
      <dgm:prSet phldrT="[Text]"/>
      <dgm:spPr/>
      <dgm:t>
        <a:bodyPr/>
        <a:lstStyle/>
        <a:p>
          <a:r>
            <a:rPr lang="de-CH" dirty="0" smtClean="0"/>
            <a:t>Ø techn. Zins: 3.3%</a:t>
          </a:r>
          <a:endParaRPr lang="de-CH" dirty="0"/>
        </a:p>
      </dgm:t>
    </dgm:pt>
    <dgm:pt modelId="{25A1723F-FAA8-4EFC-B467-3A53FD00C37B}" type="parTrans" cxnId="{548E3410-EDA5-43FC-8CD1-492A50D9DD6D}">
      <dgm:prSet/>
      <dgm:spPr/>
      <dgm:t>
        <a:bodyPr/>
        <a:lstStyle/>
        <a:p>
          <a:endParaRPr lang="de-CH"/>
        </a:p>
      </dgm:t>
    </dgm:pt>
    <dgm:pt modelId="{E4027817-8023-43D9-A2B6-99617B18A0FA}" type="sibTrans" cxnId="{548E3410-EDA5-43FC-8CD1-492A50D9DD6D}">
      <dgm:prSet/>
      <dgm:spPr/>
      <dgm:t>
        <a:bodyPr/>
        <a:lstStyle/>
        <a:p>
          <a:endParaRPr lang="de-CH"/>
        </a:p>
      </dgm:t>
    </dgm:pt>
    <dgm:pt modelId="{7F40927C-1FCD-4FD7-B6EF-08124F6908C1}">
      <dgm:prSet phldrT="[Text]"/>
      <dgm:spPr/>
      <dgm:t>
        <a:bodyPr/>
        <a:lstStyle/>
        <a:p>
          <a:r>
            <a:rPr lang="de-CH" dirty="0" smtClean="0"/>
            <a:t>Deckungsgrad  VE ohne Staatsgarantie 106.1%</a:t>
          </a:r>
          <a:endParaRPr lang="de-CH" dirty="0"/>
        </a:p>
      </dgm:t>
    </dgm:pt>
    <dgm:pt modelId="{83B53526-869C-493A-A0FF-C1E9CAD199B9}" type="parTrans" cxnId="{FD8FF93B-A968-4BDF-BD2A-B253F1893D54}">
      <dgm:prSet/>
      <dgm:spPr/>
      <dgm:t>
        <a:bodyPr/>
        <a:lstStyle/>
        <a:p>
          <a:endParaRPr lang="de-CH"/>
        </a:p>
      </dgm:t>
    </dgm:pt>
    <dgm:pt modelId="{F9F19C7D-0B92-4330-8D8B-3AF3D9EBFC00}" type="sibTrans" cxnId="{FD8FF93B-A968-4BDF-BD2A-B253F1893D54}">
      <dgm:prSet/>
      <dgm:spPr/>
      <dgm:t>
        <a:bodyPr/>
        <a:lstStyle/>
        <a:p>
          <a:endParaRPr lang="de-CH"/>
        </a:p>
      </dgm:t>
    </dgm:pt>
    <dgm:pt modelId="{3A955200-AB29-485C-B5AB-4B02D76D6E68}">
      <dgm:prSet phldrT="[Text]"/>
      <dgm:spPr/>
      <dgm:t>
        <a:bodyPr/>
        <a:lstStyle/>
        <a:p>
          <a:r>
            <a:rPr lang="de-CH" dirty="0" smtClean="0"/>
            <a:t>Zinsversprechen</a:t>
          </a:r>
          <a:endParaRPr lang="de-CH" dirty="0"/>
        </a:p>
      </dgm:t>
    </dgm:pt>
    <dgm:pt modelId="{6817F309-D18E-47DF-B422-F91914C73F11}" type="parTrans" cxnId="{F334677C-2BFA-4B5A-AD60-A114B7C8CAB8}">
      <dgm:prSet/>
      <dgm:spPr/>
      <dgm:t>
        <a:bodyPr/>
        <a:lstStyle/>
        <a:p>
          <a:endParaRPr lang="de-CH"/>
        </a:p>
      </dgm:t>
    </dgm:pt>
    <dgm:pt modelId="{C85BC895-EDFD-44DB-9D39-D4E96897DC09}" type="sibTrans" cxnId="{F334677C-2BFA-4B5A-AD60-A114B7C8CAB8}">
      <dgm:prSet/>
      <dgm:spPr/>
      <dgm:t>
        <a:bodyPr/>
        <a:lstStyle/>
        <a:p>
          <a:endParaRPr lang="de-CH"/>
        </a:p>
      </dgm:t>
    </dgm:pt>
    <dgm:pt modelId="{D9089CD5-CB33-4343-A963-1911CA88A179}">
      <dgm:prSet phldrT="[Text]"/>
      <dgm:spPr/>
      <dgm:t>
        <a:bodyPr/>
        <a:lstStyle/>
        <a:p>
          <a:r>
            <a:rPr lang="de-CH" dirty="0" smtClean="0"/>
            <a:t>Leistungsprimat: 7.4% der Vorsorgeeinrichtungen</a:t>
          </a:r>
          <a:endParaRPr lang="de-CH" dirty="0"/>
        </a:p>
      </dgm:t>
    </dgm:pt>
    <dgm:pt modelId="{88B75FC8-A348-42B7-8F60-E6F1A9FF4147}" type="parTrans" cxnId="{CC467497-E770-4C1B-AE77-39A46E201814}">
      <dgm:prSet/>
      <dgm:spPr/>
      <dgm:t>
        <a:bodyPr/>
        <a:lstStyle/>
        <a:p>
          <a:endParaRPr lang="de-CH"/>
        </a:p>
      </dgm:t>
    </dgm:pt>
    <dgm:pt modelId="{D17F2531-A1F4-4D3F-8981-AD9C1B2F37B9}" type="sibTrans" cxnId="{CC467497-E770-4C1B-AE77-39A46E201814}">
      <dgm:prSet/>
      <dgm:spPr/>
      <dgm:t>
        <a:bodyPr/>
        <a:lstStyle/>
        <a:p>
          <a:endParaRPr lang="de-CH"/>
        </a:p>
      </dgm:t>
    </dgm:pt>
    <dgm:pt modelId="{31BD7CC6-F126-4D01-869E-7CED0E989F57}">
      <dgm:prSet phldrT="[Text]"/>
      <dgm:spPr/>
      <dgm:t>
        <a:bodyPr/>
        <a:lstStyle/>
        <a:p>
          <a:r>
            <a:rPr lang="de-CH" dirty="0" smtClean="0"/>
            <a:t>Ø Zinsversprechen bei Pensionierung: 3.9%</a:t>
          </a:r>
          <a:endParaRPr lang="de-CH" dirty="0"/>
        </a:p>
      </dgm:t>
    </dgm:pt>
    <dgm:pt modelId="{B0638C34-83AD-49F5-8AAF-B083DE437812}" type="parTrans" cxnId="{CDCD38FC-64C8-4D2C-A202-706D846F33E6}">
      <dgm:prSet/>
      <dgm:spPr/>
      <dgm:t>
        <a:bodyPr/>
        <a:lstStyle/>
        <a:p>
          <a:endParaRPr lang="de-CH"/>
        </a:p>
      </dgm:t>
    </dgm:pt>
    <dgm:pt modelId="{7B7EE303-BCB0-4083-962B-FE4C0865D3F4}" type="sibTrans" cxnId="{CDCD38FC-64C8-4D2C-A202-706D846F33E6}">
      <dgm:prSet/>
      <dgm:spPr/>
      <dgm:t>
        <a:bodyPr/>
        <a:lstStyle/>
        <a:p>
          <a:endParaRPr lang="de-CH"/>
        </a:p>
      </dgm:t>
    </dgm:pt>
    <dgm:pt modelId="{5DEACA4B-F8F9-476F-8715-1ACE307935C9}">
      <dgm:prSet phldrT="[Text]"/>
      <dgm:spPr/>
      <dgm:t>
        <a:bodyPr/>
        <a:lstStyle/>
        <a:p>
          <a:r>
            <a:rPr lang="de-CH" dirty="0" smtClean="0"/>
            <a:t>Sanierungsfähigkeit</a:t>
          </a:r>
          <a:endParaRPr lang="de-CH" dirty="0"/>
        </a:p>
      </dgm:t>
    </dgm:pt>
    <dgm:pt modelId="{92A9D870-B4C8-4841-B9F0-BA3A86E121CD}" type="parTrans" cxnId="{32B9183F-A1BF-43A4-9D68-D049BEC77F46}">
      <dgm:prSet/>
      <dgm:spPr/>
      <dgm:t>
        <a:bodyPr/>
        <a:lstStyle/>
        <a:p>
          <a:endParaRPr lang="de-CH"/>
        </a:p>
      </dgm:t>
    </dgm:pt>
    <dgm:pt modelId="{6EF9C676-08BF-4C0B-940C-AD2833D6A361}" type="sibTrans" cxnId="{32B9183F-A1BF-43A4-9D68-D049BEC77F46}">
      <dgm:prSet/>
      <dgm:spPr/>
      <dgm:t>
        <a:bodyPr/>
        <a:lstStyle/>
        <a:p>
          <a:endParaRPr lang="de-CH"/>
        </a:p>
      </dgm:t>
    </dgm:pt>
    <dgm:pt modelId="{DA02BF9B-23D9-4607-97E5-07828A578CE1}">
      <dgm:prSet phldrT="[Text]"/>
      <dgm:spPr/>
      <dgm:t>
        <a:bodyPr/>
        <a:lstStyle/>
        <a:p>
          <a:r>
            <a:rPr lang="de-CH" dirty="0" smtClean="0"/>
            <a:t>1% Sanierungsbeitrag = 0.35% Deckungsgrad-Verbesserung</a:t>
          </a:r>
          <a:endParaRPr lang="de-CH" dirty="0"/>
        </a:p>
      </dgm:t>
    </dgm:pt>
    <dgm:pt modelId="{865B74AA-DD0C-4F7E-A1B6-6962EAB82075}" type="parTrans" cxnId="{57EEE21A-4BB1-4106-936F-AEA7DA0BE66E}">
      <dgm:prSet/>
      <dgm:spPr/>
      <dgm:t>
        <a:bodyPr/>
        <a:lstStyle/>
        <a:p>
          <a:endParaRPr lang="de-CH"/>
        </a:p>
      </dgm:t>
    </dgm:pt>
    <dgm:pt modelId="{8A2D5E02-A7AB-410B-8ADC-79BA5E71D2E6}" type="sibTrans" cxnId="{57EEE21A-4BB1-4106-936F-AEA7DA0BE66E}">
      <dgm:prSet/>
      <dgm:spPr/>
      <dgm:t>
        <a:bodyPr/>
        <a:lstStyle/>
        <a:p>
          <a:endParaRPr lang="de-CH"/>
        </a:p>
      </dgm:t>
    </dgm:pt>
    <dgm:pt modelId="{192C900F-F50D-410E-BF17-16C966C8DAAB}">
      <dgm:prSet phldrT="[Text]"/>
      <dgm:spPr/>
      <dgm:t>
        <a:bodyPr/>
        <a:lstStyle/>
        <a:p>
          <a:r>
            <a:rPr lang="de-CH" dirty="0" smtClean="0"/>
            <a:t>1% Minderverzinsung =   0.65% Deckungsgrad-Verbesserung</a:t>
          </a:r>
          <a:endParaRPr lang="de-CH" dirty="0"/>
        </a:p>
      </dgm:t>
    </dgm:pt>
    <dgm:pt modelId="{A93679DA-01A2-44BB-B7BC-9AAC1762BE68}" type="parTrans" cxnId="{9FA5FC3F-24C7-4D88-B6D8-A0D36266F511}">
      <dgm:prSet/>
      <dgm:spPr/>
      <dgm:t>
        <a:bodyPr/>
        <a:lstStyle/>
        <a:p>
          <a:endParaRPr lang="de-CH"/>
        </a:p>
      </dgm:t>
    </dgm:pt>
    <dgm:pt modelId="{B011DD68-C13A-467D-924A-E9ABB48AF6BB}" type="sibTrans" cxnId="{9FA5FC3F-24C7-4D88-B6D8-A0D36266F511}">
      <dgm:prSet/>
      <dgm:spPr/>
      <dgm:t>
        <a:bodyPr/>
        <a:lstStyle/>
        <a:p>
          <a:endParaRPr lang="de-CH"/>
        </a:p>
      </dgm:t>
    </dgm:pt>
    <dgm:pt modelId="{6E8E9A6E-8AD7-4E2F-8448-E8319594D91A}">
      <dgm:prSet phldrT="[Text]"/>
      <dgm:spPr/>
      <dgm:t>
        <a:bodyPr/>
        <a:lstStyle/>
        <a:p>
          <a:r>
            <a:rPr lang="de-CH" dirty="0" smtClean="0"/>
            <a:t>Anlagerisiko</a:t>
          </a:r>
          <a:endParaRPr lang="de-CH" dirty="0"/>
        </a:p>
      </dgm:t>
    </dgm:pt>
    <dgm:pt modelId="{8B69EC5D-3E7A-417B-B436-52587BF5AACE}" type="parTrans" cxnId="{345CFCDF-BC0E-4B28-8BD9-EE1B9C3CA60F}">
      <dgm:prSet/>
      <dgm:spPr/>
      <dgm:t>
        <a:bodyPr/>
        <a:lstStyle/>
        <a:p>
          <a:endParaRPr lang="de-CH"/>
        </a:p>
      </dgm:t>
    </dgm:pt>
    <dgm:pt modelId="{B72A5F84-851E-4D0A-AD6F-AC5C3F802DEC}" type="sibTrans" cxnId="{345CFCDF-BC0E-4B28-8BD9-EE1B9C3CA60F}">
      <dgm:prSet/>
      <dgm:spPr/>
      <dgm:t>
        <a:bodyPr/>
        <a:lstStyle/>
        <a:p>
          <a:endParaRPr lang="de-CH"/>
        </a:p>
      </dgm:t>
    </dgm:pt>
    <dgm:pt modelId="{936F218A-6519-484A-A528-43C7AEDD1866}">
      <dgm:prSet phldrT="[Text]"/>
      <dgm:spPr/>
      <dgm:t>
        <a:bodyPr/>
        <a:lstStyle/>
        <a:p>
          <a:r>
            <a:rPr lang="de-CH" dirty="0" smtClean="0"/>
            <a:t>48% Forderungen und Liquidität</a:t>
          </a:r>
          <a:endParaRPr lang="de-CH" dirty="0"/>
        </a:p>
      </dgm:t>
    </dgm:pt>
    <dgm:pt modelId="{75AE970D-838F-4C4F-9819-6CFEDBE88995}" type="parTrans" cxnId="{6D098F4F-31C0-4CB6-ADB3-57B63BD82813}">
      <dgm:prSet/>
      <dgm:spPr/>
      <dgm:t>
        <a:bodyPr/>
        <a:lstStyle/>
        <a:p>
          <a:endParaRPr lang="de-CH"/>
        </a:p>
      </dgm:t>
    </dgm:pt>
    <dgm:pt modelId="{72AD14A2-875F-4C75-8CDC-09A74C56F40A}" type="sibTrans" cxnId="{6D098F4F-31C0-4CB6-ADB3-57B63BD82813}">
      <dgm:prSet/>
      <dgm:spPr/>
      <dgm:t>
        <a:bodyPr/>
        <a:lstStyle/>
        <a:p>
          <a:endParaRPr lang="de-CH"/>
        </a:p>
      </dgm:t>
    </dgm:pt>
    <dgm:pt modelId="{AFD9FB80-3E36-4642-BF60-711BAD7E66F4}">
      <dgm:prSet phldrT="[Text]"/>
      <dgm:spPr/>
      <dgm:t>
        <a:bodyPr/>
        <a:lstStyle/>
        <a:p>
          <a:r>
            <a:rPr lang="de-CH" dirty="0" smtClean="0"/>
            <a:t>Deckungsgrad  VE mit Staatsgarantie 80.3%</a:t>
          </a:r>
          <a:endParaRPr lang="de-CH" dirty="0"/>
        </a:p>
      </dgm:t>
    </dgm:pt>
    <dgm:pt modelId="{A676CFC8-8805-4253-AE77-DAD194190C79}" type="parTrans" cxnId="{71E611D9-96A9-46DE-8681-EA28E02A2B5D}">
      <dgm:prSet/>
      <dgm:spPr/>
      <dgm:t>
        <a:bodyPr/>
        <a:lstStyle/>
        <a:p>
          <a:endParaRPr lang="de-CH"/>
        </a:p>
      </dgm:t>
    </dgm:pt>
    <dgm:pt modelId="{8FB1B79E-20F1-4703-A598-9DD4CE5B44DB}" type="sibTrans" cxnId="{71E611D9-96A9-46DE-8681-EA28E02A2B5D}">
      <dgm:prSet/>
      <dgm:spPr/>
      <dgm:t>
        <a:bodyPr/>
        <a:lstStyle/>
        <a:p>
          <a:endParaRPr lang="de-CH"/>
        </a:p>
      </dgm:t>
    </dgm:pt>
    <dgm:pt modelId="{F06C04CE-CDF3-46E9-BD9E-BD6E1D041F18}">
      <dgm:prSet phldrT="[Text]"/>
      <dgm:spPr/>
      <dgm:t>
        <a:bodyPr/>
        <a:lstStyle/>
        <a:p>
          <a:r>
            <a:rPr lang="de-CH" dirty="0" smtClean="0"/>
            <a:t>18% Immobilien</a:t>
          </a:r>
          <a:endParaRPr lang="de-CH" dirty="0"/>
        </a:p>
      </dgm:t>
    </dgm:pt>
    <dgm:pt modelId="{C892DCBD-2742-49F5-86CA-63B3CE759EF8}" type="parTrans" cxnId="{6C965E0A-C4D8-47B0-8119-0E60875670D2}">
      <dgm:prSet/>
      <dgm:spPr/>
      <dgm:t>
        <a:bodyPr/>
        <a:lstStyle/>
        <a:p>
          <a:endParaRPr lang="de-CH"/>
        </a:p>
      </dgm:t>
    </dgm:pt>
    <dgm:pt modelId="{E5EB1895-C21F-4702-B2A2-80685F7C630C}" type="sibTrans" cxnId="{6C965E0A-C4D8-47B0-8119-0E60875670D2}">
      <dgm:prSet/>
      <dgm:spPr/>
      <dgm:t>
        <a:bodyPr/>
        <a:lstStyle/>
        <a:p>
          <a:endParaRPr lang="de-CH"/>
        </a:p>
      </dgm:t>
    </dgm:pt>
    <dgm:pt modelId="{B22CD728-5E8D-4553-A66B-3A45717FE56D}">
      <dgm:prSet phldrT="[Text]"/>
      <dgm:spPr/>
      <dgm:t>
        <a:bodyPr/>
        <a:lstStyle/>
        <a:p>
          <a:r>
            <a:rPr lang="de-CH" dirty="0" smtClean="0"/>
            <a:t>28% Aktien</a:t>
          </a:r>
          <a:endParaRPr lang="de-CH" dirty="0"/>
        </a:p>
      </dgm:t>
    </dgm:pt>
    <dgm:pt modelId="{5BA77B92-CB05-4241-8BC4-A778A9A9715A}" type="parTrans" cxnId="{F9296E87-E7A3-4FEC-9078-356245B0F385}">
      <dgm:prSet/>
      <dgm:spPr/>
      <dgm:t>
        <a:bodyPr/>
        <a:lstStyle/>
        <a:p>
          <a:endParaRPr lang="de-CH"/>
        </a:p>
      </dgm:t>
    </dgm:pt>
    <dgm:pt modelId="{604ADFDC-394E-4E3F-BF1F-08AAC76BA81C}" type="sibTrans" cxnId="{F9296E87-E7A3-4FEC-9078-356245B0F385}">
      <dgm:prSet/>
      <dgm:spPr/>
      <dgm:t>
        <a:bodyPr/>
        <a:lstStyle/>
        <a:p>
          <a:endParaRPr lang="de-CH"/>
        </a:p>
      </dgm:t>
    </dgm:pt>
    <dgm:pt modelId="{E8609ECC-B506-47EB-8943-63FB6C60D510}">
      <dgm:prSet phldrT="[Text]"/>
      <dgm:spPr/>
      <dgm:t>
        <a:bodyPr/>
        <a:lstStyle/>
        <a:p>
          <a:r>
            <a:rPr lang="de-CH" dirty="0" smtClean="0"/>
            <a:t>6% Alternative Anlagen</a:t>
          </a:r>
          <a:endParaRPr lang="de-CH" dirty="0"/>
        </a:p>
      </dgm:t>
    </dgm:pt>
    <dgm:pt modelId="{F8D0099D-06AE-4183-8224-6439FEC607D7}" type="parTrans" cxnId="{B7707EAD-1C8A-41AD-97B6-1965F0E93740}">
      <dgm:prSet/>
      <dgm:spPr/>
      <dgm:t>
        <a:bodyPr/>
        <a:lstStyle/>
        <a:p>
          <a:endParaRPr lang="de-CH"/>
        </a:p>
      </dgm:t>
    </dgm:pt>
    <dgm:pt modelId="{95241153-8DFD-4812-819A-83AD558FC759}" type="sibTrans" cxnId="{B7707EAD-1C8A-41AD-97B6-1965F0E93740}">
      <dgm:prSet/>
      <dgm:spPr/>
      <dgm:t>
        <a:bodyPr/>
        <a:lstStyle/>
        <a:p>
          <a:endParaRPr lang="de-CH"/>
        </a:p>
      </dgm:t>
    </dgm:pt>
    <dgm:pt modelId="{5E60F423-A06B-4041-A406-5C9AE3E4E8C6}">
      <dgm:prSet phldrT="[Text]"/>
      <dgm:spPr/>
      <dgm:t>
        <a:bodyPr/>
        <a:lstStyle/>
        <a:p>
          <a:r>
            <a:rPr lang="de-CH" dirty="0" smtClean="0"/>
            <a:t>17% Fremdwährungsexposure</a:t>
          </a:r>
          <a:endParaRPr lang="de-CH" dirty="0"/>
        </a:p>
      </dgm:t>
    </dgm:pt>
    <dgm:pt modelId="{60E81FE4-8D69-4378-8400-36C333113082}" type="parTrans" cxnId="{BF83D90D-6B48-4B7D-A752-E270DB9AB4D0}">
      <dgm:prSet/>
      <dgm:spPr/>
      <dgm:t>
        <a:bodyPr/>
        <a:lstStyle/>
        <a:p>
          <a:endParaRPr lang="de-CH"/>
        </a:p>
      </dgm:t>
    </dgm:pt>
    <dgm:pt modelId="{6511BC9D-A59A-49DC-9672-8A172869AE57}" type="sibTrans" cxnId="{BF83D90D-6B48-4B7D-A752-E270DB9AB4D0}">
      <dgm:prSet/>
      <dgm:spPr/>
      <dgm:t>
        <a:bodyPr/>
        <a:lstStyle/>
        <a:p>
          <a:endParaRPr lang="de-CH"/>
        </a:p>
      </dgm:t>
    </dgm:pt>
    <dgm:pt modelId="{D14CAD54-CCE5-40E0-9CCE-F85294A765E2}" type="pres">
      <dgm:prSet presAssocID="{98627979-418B-446D-94C2-5A82B455450D}" presName="diagram" presStyleCnt="0">
        <dgm:presLayoutVars>
          <dgm:dir/>
          <dgm:resizeHandles val="exact"/>
        </dgm:presLayoutVars>
      </dgm:prSet>
      <dgm:spPr/>
      <dgm:t>
        <a:bodyPr/>
        <a:lstStyle/>
        <a:p>
          <a:endParaRPr lang="de-CH"/>
        </a:p>
      </dgm:t>
    </dgm:pt>
    <dgm:pt modelId="{5521B9A2-E3A7-4037-80B6-2655275916FF}" type="pres">
      <dgm:prSet presAssocID="{2389F7BE-522C-4CD6-9BD1-6B052F04BCDB}" presName="node" presStyleLbl="node1" presStyleIdx="0" presStyleCnt="4">
        <dgm:presLayoutVars>
          <dgm:bulletEnabled val="1"/>
        </dgm:presLayoutVars>
      </dgm:prSet>
      <dgm:spPr/>
      <dgm:t>
        <a:bodyPr/>
        <a:lstStyle/>
        <a:p>
          <a:endParaRPr lang="de-CH"/>
        </a:p>
      </dgm:t>
    </dgm:pt>
    <dgm:pt modelId="{7E7648BF-0318-4446-A190-FDAF7E5CBD75}" type="pres">
      <dgm:prSet presAssocID="{9842D080-4BCC-4AB5-AA7E-00CA77617EB6}" presName="sibTrans" presStyleCnt="0"/>
      <dgm:spPr/>
    </dgm:pt>
    <dgm:pt modelId="{550C6B08-F64F-4C39-A24D-198D47E07BEF}" type="pres">
      <dgm:prSet presAssocID="{3A955200-AB29-485C-B5AB-4B02D76D6E68}" presName="node" presStyleLbl="node1" presStyleIdx="1" presStyleCnt="4">
        <dgm:presLayoutVars>
          <dgm:bulletEnabled val="1"/>
        </dgm:presLayoutVars>
      </dgm:prSet>
      <dgm:spPr/>
      <dgm:t>
        <a:bodyPr/>
        <a:lstStyle/>
        <a:p>
          <a:endParaRPr lang="de-CH"/>
        </a:p>
      </dgm:t>
    </dgm:pt>
    <dgm:pt modelId="{0F123795-8406-4F29-AF89-5FEE90169D90}" type="pres">
      <dgm:prSet presAssocID="{C85BC895-EDFD-44DB-9D39-D4E96897DC09}" presName="sibTrans" presStyleCnt="0"/>
      <dgm:spPr/>
    </dgm:pt>
    <dgm:pt modelId="{A58678B3-BB58-48F1-BFB3-72F0DDB1A070}" type="pres">
      <dgm:prSet presAssocID="{5DEACA4B-F8F9-476F-8715-1ACE307935C9}" presName="node" presStyleLbl="node1" presStyleIdx="2" presStyleCnt="4">
        <dgm:presLayoutVars>
          <dgm:bulletEnabled val="1"/>
        </dgm:presLayoutVars>
      </dgm:prSet>
      <dgm:spPr/>
      <dgm:t>
        <a:bodyPr/>
        <a:lstStyle/>
        <a:p>
          <a:endParaRPr lang="de-CH"/>
        </a:p>
      </dgm:t>
    </dgm:pt>
    <dgm:pt modelId="{E9BC6EC7-B983-40E6-8EDA-0C5832E6BC57}" type="pres">
      <dgm:prSet presAssocID="{6EF9C676-08BF-4C0B-940C-AD2833D6A361}" presName="sibTrans" presStyleCnt="0"/>
      <dgm:spPr/>
    </dgm:pt>
    <dgm:pt modelId="{7F811993-D318-4654-A959-03AAF3721296}" type="pres">
      <dgm:prSet presAssocID="{6E8E9A6E-8AD7-4E2F-8448-E8319594D91A}" presName="node" presStyleLbl="node1" presStyleIdx="3" presStyleCnt="4">
        <dgm:presLayoutVars>
          <dgm:bulletEnabled val="1"/>
        </dgm:presLayoutVars>
      </dgm:prSet>
      <dgm:spPr/>
      <dgm:t>
        <a:bodyPr/>
        <a:lstStyle/>
        <a:p>
          <a:endParaRPr lang="de-CH"/>
        </a:p>
      </dgm:t>
    </dgm:pt>
  </dgm:ptLst>
  <dgm:cxnLst>
    <dgm:cxn modelId="{32B9183F-A1BF-43A4-9D68-D049BEC77F46}" srcId="{98627979-418B-446D-94C2-5A82B455450D}" destId="{5DEACA4B-F8F9-476F-8715-1ACE307935C9}" srcOrd="2" destOrd="0" parTransId="{92A9D870-B4C8-4841-B9F0-BA3A86E121CD}" sibTransId="{6EF9C676-08BF-4C0B-940C-AD2833D6A361}"/>
    <dgm:cxn modelId="{420D8BED-51EA-4681-A1CE-723496254EF6}" type="presOf" srcId="{AFD9FB80-3E36-4642-BF60-711BAD7E66F4}" destId="{5521B9A2-E3A7-4037-80B6-2655275916FF}" srcOrd="0" destOrd="3" presId="urn:microsoft.com/office/officeart/2005/8/layout/default"/>
    <dgm:cxn modelId="{4B7DD17C-7FE1-46AC-89C3-05AACB11110F}" type="presOf" srcId="{5E60F423-A06B-4041-A406-5C9AE3E4E8C6}" destId="{7F811993-D318-4654-A959-03AAF3721296}" srcOrd="0" destOrd="5" presId="urn:microsoft.com/office/officeart/2005/8/layout/default"/>
    <dgm:cxn modelId="{6C0F3BA5-248D-4184-A2B9-1CF1339F7A9C}" type="presOf" srcId="{D9089CD5-CB33-4343-A963-1911CA88A179}" destId="{550C6B08-F64F-4C39-A24D-198D47E07BEF}" srcOrd="0" destOrd="1" presId="urn:microsoft.com/office/officeart/2005/8/layout/default"/>
    <dgm:cxn modelId="{6C965E0A-C4D8-47B0-8119-0E60875670D2}" srcId="{6E8E9A6E-8AD7-4E2F-8448-E8319594D91A}" destId="{F06C04CE-CDF3-46E9-BD9E-BD6E1D041F18}" srcOrd="1" destOrd="0" parTransId="{C892DCBD-2742-49F5-86CA-63B3CE759EF8}" sibTransId="{E5EB1895-C21F-4702-B2A2-80685F7C630C}"/>
    <dgm:cxn modelId="{4679974E-B7C2-4193-B0CA-B4C7F54B242D}" type="presOf" srcId="{936F218A-6519-484A-A528-43C7AEDD1866}" destId="{7F811993-D318-4654-A959-03AAF3721296}" srcOrd="0" destOrd="1" presId="urn:microsoft.com/office/officeart/2005/8/layout/default"/>
    <dgm:cxn modelId="{548E3410-EDA5-43FC-8CD1-492A50D9DD6D}" srcId="{2389F7BE-522C-4CD6-9BD1-6B052F04BCDB}" destId="{B6FB650A-54CE-46F9-9735-BCBE881EA64E}" srcOrd="0" destOrd="0" parTransId="{25A1723F-FAA8-4EFC-B467-3A53FD00C37B}" sibTransId="{E4027817-8023-43D9-A2B6-99617B18A0FA}"/>
    <dgm:cxn modelId="{57EEE21A-4BB1-4106-936F-AEA7DA0BE66E}" srcId="{5DEACA4B-F8F9-476F-8715-1ACE307935C9}" destId="{DA02BF9B-23D9-4607-97E5-07828A578CE1}" srcOrd="0" destOrd="0" parTransId="{865B74AA-DD0C-4F7E-A1B6-6962EAB82075}" sibTransId="{8A2D5E02-A7AB-410B-8ADC-79BA5E71D2E6}"/>
    <dgm:cxn modelId="{DF5F19DC-F056-4ACF-AB90-71B1F960D055}" type="presOf" srcId="{DA02BF9B-23D9-4607-97E5-07828A578CE1}" destId="{A58678B3-BB58-48F1-BFB3-72F0DDB1A070}" srcOrd="0" destOrd="1" presId="urn:microsoft.com/office/officeart/2005/8/layout/default"/>
    <dgm:cxn modelId="{F866335B-187C-475F-A7DA-24F80C003FBC}" type="presOf" srcId="{3A955200-AB29-485C-B5AB-4B02D76D6E68}" destId="{550C6B08-F64F-4C39-A24D-198D47E07BEF}" srcOrd="0" destOrd="0" presId="urn:microsoft.com/office/officeart/2005/8/layout/default"/>
    <dgm:cxn modelId="{69231C02-5BAD-4AD0-B38D-3F0E73FEA808}" type="presOf" srcId="{192C900F-F50D-410E-BF17-16C966C8DAAB}" destId="{A58678B3-BB58-48F1-BFB3-72F0DDB1A070}" srcOrd="0" destOrd="2" presId="urn:microsoft.com/office/officeart/2005/8/layout/default"/>
    <dgm:cxn modelId="{8A65AF11-2F2D-4051-9ACA-CB8B15B13822}" type="presOf" srcId="{2389F7BE-522C-4CD6-9BD1-6B052F04BCDB}" destId="{5521B9A2-E3A7-4037-80B6-2655275916FF}" srcOrd="0" destOrd="0" presId="urn:microsoft.com/office/officeart/2005/8/layout/default"/>
    <dgm:cxn modelId="{F9296E87-E7A3-4FEC-9078-356245B0F385}" srcId="{6E8E9A6E-8AD7-4E2F-8448-E8319594D91A}" destId="{B22CD728-5E8D-4553-A66B-3A45717FE56D}" srcOrd="2" destOrd="0" parTransId="{5BA77B92-CB05-4241-8BC4-A778A9A9715A}" sibTransId="{604ADFDC-394E-4E3F-BF1F-08AAC76BA81C}"/>
    <dgm:cxn modelId="{6D098F4F-31C0-4CB6-ADB3-57B63BD82813}" srcId="{6E8E9A6E-8AD7-4E2F-8448-E8319594D91A}" destId="{936F218A-6519-484A-A528-43C7AEDD1866}" srcOrd="0" destOrd="0" parTransId="{75AE970D-838F-4C4F-9819-6CFEDBE88995}" sibTransId="{72AD14A2-875F-4C75-8CDC-09A74C56F40A}"/>
    <dgm:cxn modelId="{BF83D90D-6B48-4B7D-A752-E270DB9AB4D0}" srcId="{6E8E9A6E-8AD7-4E2F-8448-E8319594D91A}" destId="{5E60F423-A06B-4041-A406-5C9AE3E4E8C6}" srcOrd="4" destOrd="0" parTransId="{60E81FE4-8D69-4378-8400-36C333113082}" sibTransId="{6511BC9D-A59A-49DC-9672-8A172869AE57}"/>
    <dgm:cxn modelId="{CC467497-E770-4C1B-AE77-39A46E201814}" srcId="{3A955200-AB29-485C-B5AB-4B02D76D6E68}" destId="{D9089CD5-CB33-4343-A963-1911CA88A179}" srcOrd="0" destOrd="0" parTransId="{88B75FC8-A348-42B7-8F60-E6F1A9FF4147}" sibTransId="{D17F2531-A1F4-4D3F-8981-AD9C1B2F37B9}"/>
    <dgm:cxn modelId="{3BBDB629-D6D4-40B3-852A-3FC8417D388C}" type="presOf" srcId="{7F40927C-1FCD-4FD7-B6EF-08124F6908C1}" destId="{5521B9A2-E3A7-4037-80B6-2655275916FF}" srcOrd="0" destOrd="2" presId="urn:microsoft.com/office/officeart/2005/8/layout/default"/>
    <dgm:cxn modelId="{B198237E-3E00-40BB-A1D0-BB926EF27BFB}" type="presOf" srcId="{B6FB650A-54CE-46F9-9735-BCBE881EA64E}" destId="{5521B9A2-E3A7-4037-80B6-2655275916FF}" srcOrd="0" destOrd="1" presId="urn:microsoft.com/office/officeart/2005/8/layout/default"/>
    <dgm:cxn modelId="{9FA5FC3F-24C7-4D88-B6D8-A0D36266F511}" srcId="{5DEACA4B-F8F9-476F-8715-1ACE307935C9}" destId="{192C900F-F50D-410E-BF17-16C966C8DAAB}" srcOrd="1" destOrd="0" parTransId="{A93679DA-01A2-44BB-B7BC-9AAC1762BE68}" sibTransId="{B011DD68-C13A-467D-924A-E9ABB48AF6BB}"/>
    <dgm:cxn modelId="{71E611D9-96A9-46DE-8681-EA28E02A2B5D}" srcId="{2389F7BE-522C-4CD6-9BD1-6B052F04BCDB}" destId="{AFD9FB80-3E36-4642-BF60-711BAD7E66F4}" srcOrd="2" destOrd="0" parTransId="{A676CFC8-8805-4253-AE77-DAD194190C79}" sibTransId="{8FB1B79E-20F1-4703-A598-9DD4CE5B44DB}"/>
    <dgm:cxn modelId="{B7707EAD-1C8A-41AD-97B6-1965F0E93740}" srcId="{6E8E9A6E-8AD7-4E2F-8448-E8319594D91A}" destId="{E8609ECC-B506-47EB-8943-63FB6C60D510}" srcOrd="3" destOrd="0" parTransId="{F8D0099D-06AE-4183-8224-6439FEC607D7}" sibTransId="{95241153-8DFD-4812-819A-83AD558FC759}"/>
    <dgm:cxn modelId="{DB2C3A95-0519-4E9B-B161-A9A588565814}" type="presOf" srcId="{E8609ECC-B506-47EB-8943-63FB6C60D510}" destId="{7F811993-D318-4654-A959-03AAF3721296}" srcOrd="0" destOrd="4" presId="urn:microsoft.com/office/officeart/2005/8/layout/default"/>
    <dgm:cxn modelId="{284D6FD0-D328-4711-B0CE-076B2033CBD4}" type="presOf" srcId="{B22CD728-5E8D-4553-A66B-3A45717FE56D}" destId="{7F811993-D318-4654-A959-03AAF3721296}" srcOrd="0" destOrd="3" presId="urn:microsoft.com/office/officeart/2005/8/layout/default"/>
    <dgm:cxn modelId="{FCD7EF17-85FD-4F39-81F3-5D852D390C5E}" type="presOf" srcId="{6E8E9A6E-8AD7-4E2F-8448-E8319594D91A}" destId="{7F811993-D318-4654-A959-03AAF3721296}" srcOrd="0" destOrd="0" presId="urn:microsoft.com/office/officeart/2005/8/layout/default"/>
    <dgm:cxn modelId="{345CFCDF-BC0E-4B28-8BD9-EE1B9C3CA60F}" srcId="{98627979-418B-446D-94C2-5A82B455450D}" destId="{6E8E9A6E-8AD7-4E2F-8448-E8319594D91A}" srcOrd="3" destOrd="0" parTransId="{8B69EC5D-3E7A-417B-B436-52587BF5AACE}" sibTransId="{B72A5F84-851E-4D0A-AD6F-AC5C3F802DEC}"/>
    <dgm:cxn modelId="{FD8FF93B-A968-4BDF-BD2A-B253F1893D54}" srcId="{2389F7BE-522C-4CD6-9BD1-6B052F04BCDB}" destId="{7F40927C-1FCD-4FD7-B6EF-08124F6908C1}" srcOrd="1" destOrd="0" parTransId="{83B53526-869C-493A-A0FF-C1E9CAD199B9}" sibTransId="{F9F19C7D-0B92-4330-8D8B-3AF3D9EBFC00}"/>
    <dgm:cxn modelId="{84B624E4-547E-43BD-BD40-E5D6D281217A}" type="presOf" srcId="{31BD7CC6-F126-4D01-869E-7CED0E989F57}" destId="{550C6B08-F64F-4C39-A24D-198D47E07BEF}" srcOrd="0" destOrd="2" presId="urn:microsoft.com/office/officeart/2005/8/layout/default"/>
    <dgm:cxn modelId="{CDCD38FC-64C8-4D2C-A202-706D846F33E6}" srcId="{3A955200-AB29-485C-B5AB-4B02D76D6E68}" destId="{31BD7CC6-F126-4D01-869E-7CED0E989F57}" srcOrd="1" destOrd="0" parTransId="{B0638C34-83AD-49F5-8AAF-B083DE437812}" sibTransId="{7B7EE303-BCB0-4083-962B-FE4C0865D3F4}"/>
    <dgm:cxn modelId="{F334677C-2BFA-4B5A-AD60-A114B7C8CAB8}" srcId="{98627979-418B-446D-94C2-5A82B455450D}" destId="{3A955200-AB29-485C-B5AB-4B02D76D6E68}" srcOrd="1" destOrd="0" parTransId="{6817F309-D18E-47DF-B422-F91914C73F11}" sibTransId="{C85BC895-EDFD-44DB-9D39-D4E96897DC09}"/>
    <dgm:cxn modelId="{0400B8B5-2BDC-4F29-9910-DE0CA982729D}" type="presOf" srcId="{5DEACA4B-F8F9-476F-8715-1ACE307935C9}" destId="{A58678B3-BB58-48F1-BFB3-72F0DDB1A070}" srcOrd="0" destOrd="0" presId="urn:microsoft.com/office/officeart/2005/8/layout/default"/>
    <dgm:cxn modelId="{3BAD2883-A164-4AD2-84C0-3310DD822D1D}" type="presOf" srcId="{F06C04CE-CDF3-46E9-BD9E-BD6E1D041F18}" destId="{7F811993-D318-4654-A959-03AAF3721296}" srcOrd="0" destOrd="2" presId="urn:microsoft.com/office/officeart/2005/8/layout/default"/>
    <dgm:cxn modelId="{3A1FC91D-5228-4E39-B511-61382784592E}" srcId="{98627979-418B-446D-94C2-5A82B455450D}" destId="{2389F7BE-522C-4CD6-9BD1-6B052F04BCDB}" srcOrd="0" destOrd="0" parTransId="{E93C2D1C-CDF4-47AD-98FE-1354AB14D60D}" sibTransId="{9842D080-4BCC-4AB5-AA7E-00CA77617EB6}"/>
    <dgm:cxn modelId="{73E98561-13FE-491F-A000-8D270F60902A}" type="presOf" srcId="{98627979-418B-446D-94C2-5A82B455450D}" destId="{D14CAD54-CCE5-40E0-9CCE-F85294A765E2}" srcOrd="0" destOrd="0" presId="urn:microsoft.com/office/officeart/2005/8/layout/default"/>
    <dgm:cxn modelId="{6593CE70-C09E-44EE-B025-3E7D3A4BB9A5}" type="presParOf" srcId="{D14CAD54-CCE5-40E0-9CCE-F85294A765E2}" destId="{5521B9A2-E3A7-4037-80B6-2655275916FF}" srcOrd="0" destOrd="0" presId="urn:microsoft.com/office/officeart/2005/8/layout/default"/>
    <dgm:cxn modelId="{28A0C584-230F-424E-BF82-8E364039E7D1}" type="presParOf" srcId="{D14CAD54-CCE5-40E0-9CCE-F85294A765E2}" destId="{7E7648BF-0318-4446-A190-FDAF7E5CBD75}" srcOrd="1" destOrd="0" presId="urn:microsoft.com/office/officeart/2005/8/layout/default"/>
    <dgm:cxn modelId="{0D0ABB3D-E3EC-4599-938E-0ACBDDA56CB4}" type="presParOf" srcId="{D14CAD54-CCE5-40E0-9CCE-F85294A765E2}" destId="{550C6B08-F64F-4C39-A24D-198D47E07BEF}" srcOrd="2" destOrd="0" presId="urn:microsoft.com/office/officeart/2005/8/layout/default"/>
    <dgm:cxn modelId="{EB500C5C-8111-44AB-B0A4-F20ED17D7C94}" type="presParOf" srcId="{D14CAD54-CCE5-40E0-9CCE-F85294A765E2}" destId="{0F123795-8406-4F29-AF89-5FEE90169D90}" srcOrd="3" destOrd="0" presId="urn:microsoft.com/office/officeart/2005/8/layout/default"/>
    <dgm:cxn modelId="{16A96261-CFEB-490A-99F2-5B84ABF5735F}" type="presParOf" srcId="{D14CAD54-CCE5-40E0-9CCE-F85294A765E2}" destId="{A58678B3-BB58-48F1-BFB3-72F0DDB1A070}" srcOrd="4" destOrd="0" presId="urn:microsoft.com/office/officeart/2005/8/layout/default"/>
    <dgm:cxn modelId="{D63F9569-42EF-4FE4-A4EA-9AA0EC517B1A}" type="presParOf" srcId="{D14CAD54-CCE5-40E0-9CCE-F85294A765E2}" destId="{E9BC6EC7-B983-40E6-8EDA-0C5832E6BC57}" srcOrd="5" destOrd="0" presId="urn:microsoft.com/office/officeart/2005/8/layout/default"/>
    <dgm:cxn modelId="{951F577B-E3C9-4586-AAF9-133005EEDD46}" type="presParOf" srcId="{D14CAD54-CCE5-40E0-9CCE-F85294A765E2}" destId="{7F811993-D318-4654-A959-03AAF3721296}"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627979-418B-446D-94C2-5A82B455450D}"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de-CH"/>
        </a:p>
      </dgm:t>
    </dgm:pt>
    <dgm:pt modelId="{2389F7BE-522C-4CD6-9BD1-6B052F04BCDB}">
      <dgm:prSet phldrT="[Text]"/>
      <dgm:spPr/>
      <dgm:t>
        <a:bodyPr/>
        <a:lstStyle/>
        <a:p>
          <a:r>
            <a:rPr lang="de-CH" dirty="0" smtClean="0"/>
            <a:t>Deckungsgrad</a:t>
          </a:r>
          <a:endParaRPr lang="de-CH" dirty="0"/>
        </a:p>
      </dgm:t>
    </dgm:pt>
    <dgm:pt modelId="{E93C2D1C-CDF4-47AD-98FE-1354AB14D60D}" type="parTrans" cxnId="{3A1FC91D-5228-4E39-B511-61382784592E}">
      <dgm:prSet/>
      <dgm:spPr/>
      <dgm:t>
        <a:bodyPr/>
        <a:lstStyle/>
        <a:p>
          <a:endParaRPr lang="de-CH"/>
        </a:p>
      </dgm:t>
    </dgm:pt>
    <dgm:pt modelId="{9842D080-4BCC-4AB5-AA7E-00CA77617EB6}" type="sibTrans" cxnId="{3A1FC91D-5228-4E39-B511-61382784592E}">
      <dgm:prSet/>
      <dgm:spPr/>
      <dgm:t>
        <a:bodyPr/>
        <a:lstStyle/>
        <a:p>
          <a:endParaRPr lang="de-CH"/>
        </a:p>
      </dgm:t>
    </dgm:pt>
    <dgm:pt modelId="{B6FB650A-54CE-46F9-9735-BCBE881EA64E}">
      <dgm:prSet phldrT="[Text]"/>
      <dgm:spPr/>
      <dgm:t>
        <a:bodyPr/>
        <a:lstStyle/>
        <a:p>
          <a:r>
            <a:rPr lang="de-CH" dirty="0" smtClean="0"/>
            <a:t>Ø techn. Zins: 3.0%</a:t>
          </a:r>
          <a:endParaRPr lang="de-CH" dirty="0"/>
        </a:p>
      </dgm:t>
    </dgm:pt>
    <dgm:pt modelId="{25A1723F-FAA8-4EFC-B467-3A53FD00C37B}" type="parTrans" cxnId="{548E3410-EDA5-43FC-8CD1-492A50D9DD6D}">
      <dgm:prSet/>
      <dgm:spPr/>
      <dgm:t>
        <a:bodyPr/>
        <a:lstStyle/>
        <a:p>
          <a:endParaRPr lang="de-CH"/>
        </a:p>
      </dgm:t>
    </dgm:pt>
    <dgm:pt modelId="{E4027817-8023-43D9-A2B6-99617B18A0FA}" type="sibTrans" cxnId="{548E3410-EDA5-43FC-8CD1-492A50D9DD6D}">
      <dgm:prSet/>
      <dgm:spPr/>
      <dgm:t>
        <a:bodyPr/>
        <a:lstStyle/>
        <a:p>
          <a:endParaRPr lang="de-CH"/>
        </a:p>
      </dgm:t>
    </dgm:pt>
    <dgm:pt modelId="{7F40927C-1FCD-4FD7-B6EF-08124F6908C1}">
      <dgm:prSet phldrT="[Text]"/>
      <dgm:spPr/>
      <dgm:t>
        <a:bodyPr/>
        <a:lstStyle/>
        <a:p>
          <a:r>
            <a:rPr lang="de-CH" dirty="0" smtClean="0"/>
            <a:t>Ø Deckungsgrad: 110.8%</a:t>
          </a:r>
          <a:endParaRPr lang="de-CH" dirty="0"/>
        </a:p>
      </dgm:t>
    </dgm:pt>
    <dgm:pt modelId="{83B53526-869C-493A-A0FF-C1E9CAD199B9}" type="parTrans" cxnId="{FD8FF93B-A968-4BDF-BD2A-B253F1893D54}">
      <dgm:prSet/>
      <dgm:spPr/>
      <dgm:t>
        <a:bodyPr/>
        <a:lstStyle/>
        <a:p>
          <a:endParaRPr lang="de-CH"/>
        </a:p>
      </dgm:t>
    </dgm:pt>
    <dgm:pt modelId="{F9F19C7D-0B92-4330-8D8B-3AF3D9EBFC00}" type="sibTrans" cxnId="{FD8FF93B-A968-4BDF-BD2A-B253F1893D54}">
      <dgm:prSet/>
      <dgm:spPr/>
      <dgm:t>
        <a:bodyPr/>
        <a:lstStyle/>
        <a:p>
          <a:endParaRPr lang="de-CH"/>
        </a:p>
      </dgm:t>
    </dgm:pt>
    <dgm:pt modelId="{3A955200-AB29-485C-B5AB-4B02D76D6E68}">
      <dgm:prSet phldrT="[Text]"/>
      <dgm:spPr/>
      <dgm:t>
        <a:bodyPr/>
        <a:lstStyle/>
        <a:p>
          <a:r>
            <a:rPr lang="de-CH" dirty="0" smtClean="0"/>
            <a:t>Zinsversprechen</a:t>
          </a:r>
          <a:endParaRPr lang="de-CH" dirty="0"/>
        </a:p>
      </dgm:t>
    </dgm:pt>
    <dgm:pt modelId="{6817F309-D18E-47DF-B422-F91914C73F11}" type="parTrans" cxnId="{F334677C-2BFA-4B5A-AD60-A114B7C8CAB8}">
      <dgm:prSet/>
      <dgm:spPr/>
      <dgm:t>
        <a:bodyPr/>
        <a:lstStyle/>
        <a:p>
          <a:endParaRPr lang="de-CH"/>
        </a:p>
      </dgm:t>
    </dgm:pt>
    <dgm:pt modelId="{C85BC895-EDFD-44DB-9D39-D4E96897DC09}" type="sibTrans" cxnId="{F334677C-2BFA-4B5A-AD60-A114B7C8CAB8}">
      <dgm:prSet/>
      <dgm:spPr/>
      <dgm:t>
        <a:bodyPr/>
        <a:lstStyle/>
        <a:p>
          <a:endParaRPr lang="de-CH"/>
        </a:p>
      </dgm:t>
    </dgm:pt>
    <dgm:pt modelId="{D9089CD5-CB33-4343-A963-1911CA88A179}">
      <dgm:prSet phldrT="[Text]"/>
      <dgm:spPr/>
      <dgm:t>
        <a:bodyPr/>
        <a:lstStyle/>
        <a:p>
          <a:r>
            <a:rPr lang="de-CH" dirty="0" smtClean="0"/>
            <a:t>Anteil der VE im Leistungsprimat: 4.8%</a:t>
          </a:r>
          <a:endParaRPr lang="de-CH" dirty="0"/>
        </a:p>
      </dgm:t>
    </dgm:pt>
    <dgm:pt modelId="{88B75FC8-A348-42B7-8F60-E6F1A9FF4147}" type="parTrans" cxnId="{CC467497-E770-4C1B-AE77-39A46E201814}">
      <dgm:prSet/>
      <dgm:spPr/>
      <dgm:t>
        <a:bodyPr/>
        <a:lstStyle/>
        <a:p>
          <a:endParaRPr lang="de-CH"/>
        </a:p>
      </dgm:t>
    </dgm:pt>
    <dgm:pt modelId="{D17F2531-A1F4-4D3F-8981-AD9C1B2F37B9}" type="sibTrans" cxnId="{CC467497-E770-4C1B-AE77-39A46E201814}">
      <dgm:prSet/>
      <dgm:spPr/>
      <dgm:t>
        <a:bodyPr/>
        <a:lstStyle/>
        <a:p>
          <a:endParaRPr lang="de-CH"/>
        </a:p>
      </dgm:t>
    </dgm:pt>
    <dgm:pt modelId="{31BD7CC6-F126-4D01-869E-7CED0E989F57}">
      <dgm:prSet phldrT="[Text]"/>
      <dgm:spPr/>
      <dgm:t>
        <a:bodyPr/>
        <a:lstStyle/>
        <a:p>
          <a:r>
            <a:rPr lang="de-CH" dirty="0" smtClean="0"/>
            <a:t>Ø Zinsversprechen bei Pensionierung: 3.5%</a:t>
          </a:r>
          <a:endParaRPr lang="de-CH" dirty="0"/>
        </a:p>
      </dgm:t>
    </dgm:pt>
    <dgm:pt modelId="{B0638C34-83AD-49F5-8AAF-B083DE437812}" type="parTrans" cxnId="{CDCD38FC-64C8-4D2C-A202-706D846F33E6}">
      <dgm:prSet/>
      <dgm:spPr/>
      <dgm:t>
        <a:bodyPr/>
        <a:lstStyle/>
        <a:p>
          <a:endParaRPr lang="de-CH"/>
        </a:p>
      </dgm:t>
    </dgm:pt>
    <dgm:pt modelId="{7B7EE303-BCB0-4083-962B-FE4C0865D3F4}" type="sibTrans" cxnId="{CDCD38FC-64C8-4D2C-A202-706D846F33E6}">
      <dgm:prSet/>
      <dgm:spPr/>
      <dgm:t>
        <a:bodyPr/>
        <a:lstStyle/>
        <a:p>
          <a:endParaRPr lang="de-CH"/>
        </a:p>
      </dgm:t>
    </dgm:pt>
    <dgm:pt modelId="{5DEACA4B-F8F9-476F-8715-1ACE307935C9}">
      <dgm:prSet phldrT="[Text]"/>
      <dgm:spPr/>
      <dgm:t>
        <a:bodyPr/>
        <a:lstStyle/>
        <a:p>
          <a:r>
            <a:rPr lang="de-CH" dirty="0" smtClean="0"/>
            <a:t>Sanierungsfähigkeit</a:t>
          </a:r>
          <a:endParaRPr lang="de-CH" dirty="0"/>
        </a:p>
      </dgm:t>
    </dgm:pt>
    <dgm:pt modelId="{92A9D870-B4C8-4841-B9F0-BA3A86E121CD}" type="parTrans" cxnId="{32B9183F-A1BF-43A4-9D68-D049BEC77F46}">
      <dgm:prSet/>
      <dgm:spPr/>
      <dgm:t>
        <a:bodyPr/>
        <a:lstStyle/>
        <a:p>
          <a:endParaRPr lang="de-CH"/>
        </a:p>
      </dgm:t>
    </dgm:pt>
    <dgm:pt modelId="{6EF9C676-08BF-4C0B-940C-AD2833D6A361}" type="sibTrans" cxnId="{32B9183F-A1BF-43A4-9D68-D049BEC77F46}">
      <dgm:prSet/>
      <dgm:spPr/>
      <dgm:t>
        <a:bodyPr/>
        <a:lstStyle/>
        <a:p>
          <a:endParaRPr lang="de-CH"/>
        </a:p>
      </dgm:t>
    </dgm:pt>
    <dgm:pt modelId="{DA02BF9B-23D9-4607-97E5-07828A578CE1}">
      <dgm:prSet phldrT="[Text]"/>
      <dgm:spPr/>
      <dgm:t>
        <a:bodyPr/>
        <a:lstStyle/>
        <a:p>
          <a:r>
            <a:rPr lang="de-CH" dirty="0" smtClean="0"/>
            <a:t>1% Sanierungsbeitrag = 0.34% Deckungsgrad-Verbesserung</a:t>
          </a:r>
          <a:endParaRPr lang="de-CH" dirty="0"/>
        </a:p>
      </dgm:t>
    </dgm:pt>
    <dgm:pt modelId="{865B74AA-DD0C-4F7E-A1B6-6962EAB82075}" type="parTrans" cxnId="{57EEE21A-4BB1-4106-936F-AEA7DA0BE66E}">
      <dgm:prSet/>
      <dgm:spPr/>
      <dgm:t>
        <a:bodyPr/>
        <a:lstStyle/>
        <a:p>
          <a:endParaRPr lang="de-CH"/>
        </a:p>
      </dgm:t>
    </dgm:pt>
    <dgm:pt modelId="{8A2D5E02-A7AB-410B-8ADC-79BA5E71D2E6}" type="sibTrans" cxnId="{57EEE21A-4BB1-4106-936F-AEA7DA0BE66E}">
      <dgm:prSet/>
      <dgm:spPr/>
      <dgm:t>
        <a:bodyPr/>
        <a:lstStyle/>
        <a:p>
          <a:endParaRPr lang="de-CH"/>
        </a:p>
      </dgm:t>
    </dgm:pt>
    <dgm:pt modelId="{192C900F-F50D-410E-BF17-16C966C8DAAB}">
      <dgm:prSet phldrT="[Text]"/>
      <dgm:spPr/>
      <dgm:t>
        <a:bodyPr/>
        <a:lstStyle/>
        <a:p>
          <a:r>
            <a:rPr lang="de-CH" dirty="0" smtClean="0"/>
            <a:t>1% Minderverzinsung =  0.55% Deckungsgrad-Verbesserung</a:t>
          </a:r>
          <a:endParaRPr lang="de-CH" dirty="0"/>
        </a:p>
      </dgm:t>
    </dgm:pt>
    <dgm:pt modelId="{A93679DA-01A2-44BB-B7BC-9AAC1762BE68}" type="parTrans" cxnId="{9FA5FC3F-24C7-4D88-B6D8-A0D36266F511}">
      <dgm:prSet/>
      <dgm:spPr/>
      <dgm:t>
        <a:bodyPr/>
        <a:lstStyle/>
        <a:p>
          <a:endParaRPr lang="de-CH"/>
        </a:p>
      </dgm:t>
    </dgm:pt>
    <dgm:pt modelId="{B011DD68-C13A-467D-924A-E9ABB48AF6BB}" type="sibTrans" cxnId="{9FA5FC3F-24C7-4D88-B6D8-A0D36266F511}">
      <dgm:prSet/>
      <dgm:spPr/>
      <dgm:t>
        <a:bodyPr/>
        <a:lstStyle/>
        <a:p>
          <a:endParaRPr lang="de-CH"/>
        </a:p>
      </dgm:t>
    </dgm:pt>
    <dgm:pt modelId="{6E8E9A6E-8AD7-4E2F-8448-E8319594D91A}">
      <dgm:prSet phldrT="[Text]"/>
      <dgm:spPr/>
      <dgm:t>
        <a:bodyPr/>
        <a:lstStyle/>
        <a:p>
          <a:r>
            <a:rPr lang="de-CH" dirty="0" smtClean="0"/>
            <a:t>Anlagestruktur</a:t>
          </a:r>
          <a:endParaRPr lang="de-CH" dirty="0"/>
        </a:p>
      </dgm:t>
    </dgm:pt>
    <dgm:pt modelId="{8B69EC5D-3E7A-417B-B436-52587BF5AACE}" type="parTrans" cxnId="{345CFCDF-BC0E-4B28-8BD9-EE1B9C3CA60F}">
      <dgm:prSet/>
      <dgm:spPr/>
      <dgm:t>
        <a:bodyPr/>
        <a:lstStyle/>
        <a:p>
          <a:endParaRPr lang="de-CH"/>
        </a:p>
      </dgm:t>
    </dgm:pt>
    <dgm:pt modelId="{B72A5F84-851E-4D0A-AD6F-AC5C3F802DEC}" type="sibTrans" cxnId="{345CFCDF-BC0E-4B28-8BD9-EE1B9C3CA60F}">
      <dgm:prSet/>
      <dgm:spPr/>
      <dgm:t>
        <a:bodyPr/>
        <a:lstStyle/>
        <a:p>
          <a:endParaRPr lang="de-CH"/>
        </a:p>
      </dgm:t>
    </dgm:pt>
    <dgm:pt modelId="{936F218A-6519-484A-A528-43C7AEDD1866}">
      <dgm:prSet phldrT="[Text]"/>
      <dgm:spPr/>
      <dgm:t>
        <a:bodyPr/>
        <a:lstStyle/>
        <a:p>
          <a:r>
            <a:rPr lang="de-CH" dirty="0" smtClean="0"/>
            <a:t>46% Forderungen und Liquidität</a:t>
          </a:r>
          <a:endParaRPr lang="de-CH" dirty="0"/>
        </a:p>
      </dgm:t>
    </dgm:pt>
    <dgm:pt modelId="{75AE970D-838F-4C4F-9819-6CFEDBE88995}" type="parTrans" cxnId="{6D098F4F-31C0-4CB6-ADB3-57B63BD82813}">
      <dgm:prSet/>
      <dgm:spPr/>
      <dgm:t>
        <a:bodyPr/>
        <a:lstStyle/>
        <a:p>
          <a:endParaRPr lang="de-CH"/>
        </a:p>
      </dgm:t>
    </dgm:pt>
    <dgm:pt modelId="{72AD14A2-875F-4C75-8CDC-09A74C56F40A}" type="sibTrans" cxnId="{6D098F4F-31C0-4CB6-ADB3-57B63BD82813}">
      <dgm:prSet/>
      <dgm:spPr/>
      <dgm:t>
        <a:bodyPr/>
        <a:lstStyle/>
        <a:p>
          <a:endParaRPr lang="de-CH"/>
        </a:p>
      </dgm:t>
    </dgm:pt>
    <dgm:pt modelId="{F06C04CE-CDF3-46E9-BD9E-BD6E1D041F18}">
      <dgm:prSet phldrT="[Text]"/>
      <dgm:spPr/>
      <dgm:t>
        <a:bodyPr/>
        <a:lstStyle/>
        <a:p>
          <a:r>
            <a:rPr lang="de-CH" dirty="0" smtClean="0"/>
            <a:t>18% Immobilien</a:t>
          </a:r>
          <a:endParaRPr lang="de-CH" dirty="0"/>
        </a:p>
      </dgm:t>
    </dgm:pt>
    <dgm:pt modelId="{C892DCBD-2742-49F5-86CA-63B3CE759EF8}" type="parTrans" cxnId="{6C965E0A-C4D8-47B0-8119-0E60875670D2}">
      <dgm:prSet/>
      <dgm:spPr/>
      <dgm:t>
        <a:bodyPr/>
        <a:lstStyle/>
        <a:p>
          <a:endParaRPr lang="de-CH"/>
        </a:p>
      </dgm:t>
    </dgm:pt>
    <dgm:pt modelId="{E5EB1895-C21F-4702-B2A2-80685F7C630C}" type="sibTrans" cxnId="{6C965E0A-C4D8-47B0-8119-0E60875670D2}">
      <dgm:prSet/>
      <dgm:spPr/>
      <dgm:t>
        <a:bodyPr/>
        <a:lstStyle/>
        <a:p>
          <a:endParaRPr lang="de-CH"/>
        </a:p>
      </dgm:t>
    </dgm:pt>
    <dgm:pt modelId="{B22CD728-5E8D-4553-A66B-3A45717FE56D}">
      <dgm:prSet phldrT="[Text]"/>
      <dgm:spPr/>
      <dgm:t>
        <a:bodyPr/>
        <a:lstStyle/>
        <a:p>
          <a:r>
            <a:rPr lang="de-CH" dirty="0" smtClean="0"/>
            <a:t>29% Aktien</a:t>
          </a:r>
          <a:endParaRPr lang="de-CH" dirty="0"/>
        </a:p>
      </dgm:t>
    </dgm:pt>
    <dgm:pt modelId="{5BA77B92-CB05-4241-8BC4-A778A9A9715A}" type="parTrans" cxnId="{F9296E87-E7A3-4FEC-9078-356245B0F385}">
      <dgm:prSet/>
      <dgm:spPr/>
      <dgm:t>
        <a:bodyPr/>
        <a:lstStyle/>
        <a:p>
          <a:endParaRPr lang="de-CH"/>
        </a:p>
      </dgm:t>
    </dgm:pt>
    <dgm:pt modelId="{604ADFDC-394E-4E3F-BF1F-08AAC76BA81C}" type="sibTrans" cxnId="{F9296E87-E7A3-4FEC-9078-356245B0F385}">
      <dgm:prSet/>
      <dgm:spPr/>
      <dgm:t>
        <a:bodyPr/>
        <a:lstStyle/>
        <a:p>
          <a:endParaRPr lang="de-CH"/>
        </a:p>
      </dgm:t>
    </dgm:pt>
    <dgm:pt modelId="{E8609ECC-B506-47EB-8943-63FB6C60D510}">
      <dgm:prSet phldrT="[Text]"/>
      <dgm:spPr/>
      <dgm:t>
        <a:bodyPr/>
        <a:lstStyle/>
        <a:p>
          <a:r>
            <a:rPr lang="de-CH" dirty="0" smtClean="0"/>
            <a:t>7% Alternative Anlagen</a:t>
          </a:r>
          <a:endParaRPr lang="de-CH" dirty="0"/>
        </a:p>
      </dgm:t>
    </dgm:pt>
    <dgm:pt modelId="{F8D0099D-06AE-4183-8224-6439FEC607D7}" type="parTrans" cxnId="{B7707EAD-1C8A-41AD-97B6-1965F0E93740}">
      <dgm:prSet/>
      <dgm:spPr/>
      <dgm:t>
        <a:bodyPr/>
        <a:lstStyle/>
        <a:p>
          <a:endParaRPr lang="de-CH"/>
        </a:p>
      </dgm:t>
    </dgm:pt>
    <dgm:pt modelId="{95241153-8DFD-4812-819A-83AD558FC759}" type="sibTrans" cxnId="{B7707EAD-1C8A-41AD-97B6-1965F0E93740}">
      <dgm:prSet/>
      <dgm:spPr/>
      <dgm:t>
        <a:bodyPr/>
        <a:lstStyle/>
        <a:p>
          <a:endParaRPr lang="de-CH"/>
        </a:p>
      </dgm:t>
    </dgm:pt>
    <dgm:pt modelId="{5E60F423-A06B-4041-A406-5C9AE3E4E8C6}">
      <dgm:prSet phldrT="[Text]"/>
      <dgm:spPr/>
      <dgm:t>
        <a:bodyPr/>
        <a:lstStyle/>
        <a:p>
          <a:r>
            <a:rPr lang="de-CH" dirty="0" smtClean="0"/>
            <a:t>17% Fremdwährungsexposure</a:t>
          </a:r>
          <a:endParaRPr lang="de-CH" dirty="0"/>
        </a:p>
      </dgm:t>
    </dgm:pt>
    <dgm:pt modelId="{60E81FE4-8D69-4378-8400-36C333113082}" type="parTrans" cxnId="{BF83D90D-6B48-4B7D-A752-E270DB9AB4D0}">
      <dgm:prSet/>
      <dgm:spPr/>
      <dgm:t>
        <a:bodyPr/>
        <a:lstStyle/>
        <a:p>
          <a:endParaRPr lang="de-CH"/>
        </a:p>
      </dgm:t>
    </dgm:pt>
    <dgm:pt modelId="{6511BC9D-A59A-49DC-9672-8A172869AE57}" type="sibTrans" cxnId="{BF83D90D-6B48-4B7D-A752-E270DB9AB4D0}">
      <dgm:prSet/>
      <dgm:spPr/>
      <dgm:t>
        <a:bodyPr/>
        <a:lstStyle/>
        <a:p>
          <a:endParaRPr lang="de-CH"/>
        </a:p>
      </dgm:t>
    </dgm:pt>
    <dgm:pt modelId="{D14CAD54-CCE5-40E0-9CCE-F85294A765E2}" type="pres">
      <dgm:prSet presAssocID="{98627979-418B-446D-94C2-5A82B455450D}" presName="diagram" presStyleCnt="0">
        <dgm:presLayoutVars>
          <dgm:dir/>
          <dgm:resizeHandles val="exact"/>
        </dgm:presLayoutVars>
      </dgm:prSet>
      <dgm:spPr/>
      <dgm:t>
        <a:bodyPr/>
        <a:lstStyle/>
        <a:p>
          <a:endParaRPr lang="de-CH"/>
        </a:p>
      </dgm:t>
    </dgm:pt>
    <dgm:pt modelId="{5521B9A2-E3A7-4037-80B6-2655275916FF}" type="pres">
      <dgm:prSet presAssocID="{2389F7BE-522C-4CD6-9BD1-6B052F04BCDB}" presName="node" presStyleLbl="node1" presStyleIdx="0" presStyleCnt="4">
        <dgm:presLayoutVars>
          <dgm:bulletEnabled val="1"/>
        </dgm:presLayoutVars>
      </dgm:prSet>
      <dgm:spPr/>
      <dgm:t>
        <a:bodyPr/>
        <a:lstStyle/>
        <a:p>
          <a:endParaRPr lang="de-CH"/>
        </a:p>
      </dgm:t>
    </dgm:pt>
    <dgm:pt modelId="{7E7648BF-0318-4446-A190-FDAF7E5CBD75}" type="pres">
      <dgm:prSet presAssocID="{9842D080-4BCC-4AB5-AA7E-00CA77617EB6}" presName="sibTrans" presStyleCnt="0"/>
      <dgm:spPr/>
    </dgm:pt>
    <dgm:pt modelId="{550C6B08-F64F-4C39-A24D-198D47E07BEF}" type="pres">
      <dgm:prSet presAssocID="{3A955200-AB29-485C-B5AB-4B02D76D6E68}" presName="node" presStyleLbl="node1" presStyleIdx="1" presStyleCnt="4">
        <dgm:presLayoutVars>
          <dgm:bulletEnabled val="1"/>
        </dgm:presLayoutVars>
      </dgm:prSet>
      <dgm:spPr/>
      <dgm:t>
        <a:bodyPr/>
        <a:lstStyle/>
        <a:p>
          <a:endParaRPr lang="de-CH"/>
        </a:p>
      </dgm:t>
    </dgm:pt>
    <dgm:pt modelId="{0F123795-8406-4F29-AF89-5FEE90169D90}" type="pres">
      <dgm:prSet presAssocID="{C85BC895-EDFD-44DB-9D39-D4E96897DC09}" presName="sibTrans" presStyleCnt="0"/>
      <dgm:spPr/>
    </dgm:pt>
    <dgm:pt modelId="{A58678B3-BB58-48F1-BFB3-72F0DDB1A070}" type="pres">
      <dgm:prSet presAssocID="{5DEACA4B-F8F9-476F-8715-1ACE307935C9}" presName="node" presStyleLbl="node1" presStyleIdx="2" presStyleCnt="4">
        <dgm:presLayoutVars>
          <dgm:bulletEnabled val="1"/>
        </dgm:presLayoutVars>
      </dgm:prSet>
      <dgm:spPr/>
      <dgm:t>
        <a:bodyPr/>
        <a:lstStyle/>
        <a:p>
          <a:endParaRPr lang="de-CH"/>
        </a:p>
      </dgm:t>
    </dgm:pt>
    <dgm:pt modelId="{E9BC6EC7-B983-40E6-8EDA-0C5832E6BC57}" type="pres">
      <dgm:prSet presAssocID="{6EF9C676-08BF-4C0B-940C-AD2833D6A361}" presName="sibTrans" presStyleCnt="0"/>
      <dgm:spPr/>
    </dgm:pt>
    <dgm:pt modelId="{7F811993-D318-4654-A959-03AAF3721296}" type="pres">
      <dgm:prSet presAssocID="{6E8E9A6E-8AD7-4E2F-8448-E8319594D91A}" presName="node" presStyleLbl="node1" presStyleIdx="3" presStyleCnt="4">
        <dgm:presLayoutVars>
          <dgm:bulletEnabled val="1"/>
        </dgm:presLayoutVars>
      </dgm:prSet>
      <dgm:spPr/>
      <dgm:t>
        <a:bodyPr/>
        <a:lstStyle/>
        <a:p>
          <a:endParaRPr lang="de-CH"/>
        </a:p>
      </dgm:t>
    </dgm:pt>
  </dgm:ptLst>
  <dgm:cxnLst>
    <dgm:cxn modelId="{32B9183F-A1BF-43A4-9D68-D049BEC77F46}" srcId="{98627979-418B-446D-94C2-5A82B455450D}" destId="{5DEACA4B-F8F9-476F-8715-1ACE307935C9}" srcOrd="2" destOrd="0" parTransId="{92A9D870-B4C8-4841-B9F0-BA3A86E121CD}" sibTransId="{6EF9C676-08BF-4C0B-940C-AD2833D6A361}"/>
    <dgm:cxn modelId="{6C965E0A-C4D8-47B0-8119-0E60875670D2}" srcId="{6E8E9A6E-8AD7-4E2F-8448-E8319594D91A}" destId="{F06C04CE-CDF3-46E9-BD9E-BD6E1D041F18}" srcOrd="1" destOrd="0" parTransId="{C892DCBD-2742-49F5-86CA-63B3CE759EF8}" sibTransId="{E5EB1895-C21F-4702-B2A2-80685F7C630C}"/>
    <dgm:cxn modelId="{05B68B8C-305C-4300-B829-E244F72C058E}" type="presOf" srcId="{192C900F-F50D-410E-BF17-16C966C8DAAB}" destId="{A58678B3-BB58-48F1-BFB3-72F0DDB1A070}" srcOrd="0" destOrd="2" presId="urn:microsoft.com/office/officeart/2005/8/layout/default"/>
    <dgm:cxn modelId="{BEEF5ED5-282C-4EE6-8849-8A75D178FC0D}" type="presOf" srcId="{5DEACA4B-F8F9-476F-8715-1ACE307935C9}" destId="{A58678B3-BB58-48F1-BFB3-72F0DDB1A070}" srcOrd="0" destOrd="0" presId="urn:microsoft.com/office/officeart/2005/8/layout/default"/>
    <dgm:cxn modelId="{57EEE21A-4BB1-4106-936F-AEA7DA0BE66E}" srcId="{5DEACA4B-F8F9-476F-8715-1ACE307935C9}" destId="{DA02BF9B-23D9-4607-97E5-07828A578CE1}" srcOrd="0" destOrd="0" parTransId="{865B74AA-DD0C-4F7E-A1B6-6962EAB82075}" sibTransId="{8A2D5E02-A7AB-410B-8ADC-79BA5E71D2E6}"/>
    <dgm:cxn modelId="{548E3410-EDA5-43FC-8CD1-492A50D9DD6D}" srcId="{2389F7BE-522C-4CD6-9BD1-6B052F04BCDB}" destId="{B6FB650A-54CE-46F9-9735-BCBE881EA64E}" srcOrd="0" destOrd="0" parTransId="{25A1723F-FAA8-4EFC-B467-3A53FD00C37B}" sibTransId="{E4027817-8023-43D9-A2B6-99617B18A0FA}"/>
    <dgm:cxn modelId="{9F4E9076-AEF5-48EA-A2C3-A23422594E64}" type="presOf" srcId="{B22CD728-5E8D-4553-A66B-3A45717FE56D}" destId="{7F811993-D318-4654-A959-03AAF3721296}" srcOrd="0" destOrd="3" presId="urn:microsoft.com/office/officeart/2005/8/layout/default"/>
    <dgm:cxn modelId="{F9296E87-E7A3-4FEC-9078-356245B0F385}" srcId="{6E8E9A6E-8AD7-4E2F-8448-E8319594D91A}" destId="{B22CD728-5E8D-4553-A66B-3A45717FE56D}" srcOrd="2" destOrd="0" parTransId="{5BA77B92-CB05-4241-8BC4-A778A9A9715A}" sibTransId="{604ADFDC-394E-4E3F-BF1F-08AAC76BA81C}"/>
    <dgm:cxn modelId="{6D098F4F-31C0-4CB6-ADB3-57B63BD82813}" srcId="{6E8E9A6E-8AD7-4E2F-8448-E8319594D91A}" destId="{936F218A-6519-484A-A528-43C7AEDD1866}" srcOrd="0" destOrd="0" parTransId="{75AE970D-838F-4C4F-9819-6CFEDBE88995}" sibTransId="{72AD14A2-875F-4C75-8CDC-09A74C56F40A}"/>
    <dgm:cxn modelId="{BF83D90D-6B48-4B7D-A752-E270DB9AB4D0}" srcId="{6E8E9A6E-8AD7-4E2F-8448-E8319594D91A}" destId="{5E60F423-A06B-4041-A406-5C9AE3E4E8C6}" srcOrd="4" destOrd="0" parTransId="{60E81FE4-8D69-4378-8400-36C333113082}" sibTransId="{6511BC9D-A59A-49DC-9672-8A172869AE57}"/>
    <dgm:cxn modelId="{ABEC73A1-01D8-4537-A5C7-E045BF3B47A1}" type="presOf" srcId="{31BD7CC6-F126-4D01-869E-7CED0E989F57}" destId="{550C6B08-F64F-4C39-A24D-198D47E07BEF}" srcOrd="0" destOrd="2" presId="urn:microsoft.com/office/officeart/2005/8/layout/default"/>
    <dgm:cxn modelId="{CC467497-E770-4C1B-AE77-39A46E201814}" srcId="{3A955200-AB29-485C-B5AB-4B02D76D6E68}" destId="{D9089CD5-CB33-4343-A963-1911CA88A179}" srcOrd="0" destOrd="0" parTransId="{88B75FC8-A348-42B7-8F60-E6F1A9FF4147}" sibTransId="{D17F2531-A1F4-4D3F-8981-AD9C1B2F37B9}"/>
    <dgm:cxn modelId="{D4196F69-87A9-43E1-8A1E-395370E2367B}" type="presOf" srcId="{98627979-418B-446D-94C2-5A82B455450D}" destId="{D14CAD54-CCE5-40E0-9CCE-F85294A765E2}" srcOrd="0" destOrd="0" presId="urn:microsoft.com/office/officeart/2005/8/layout/default"/>
    <dgm:cxn modelId="{15CF4DE3-2AAC-4FB7-99CA-C40ABAD3D2EF}" type="presOf" srcId="{6E8E9A6E-8AD7-4E2F-8448-E8319594D91A}" destId="{7F811993-D318-4654-A959-03AAF3721296}" srcOrd="0" destOrd="0" presId="urn:microsoft.com/office/officeart/2005/8/layout/default"/>
    <dgm:cxn modelId="{1A0996EB-69E1-4AFA-8F75-9DCA2299B5FA}" type="presOf" srcId="{F06C04CE-CDF3-46E9-BD9E-BD6E1D041F18}" destId="{7F811993-D318-4654-A959-03AAF3721296}" srcOrd="0" destOrd="2" presId="urn:microsoft.com/office/officeart/2005/8/layout/default"/>
    <dgm:cxn modelId="{E5A71664-D236-4EC8-810C-A81E91F66833}" type="presOf" srcId="{3A955200-AB29-485C-B5AB-4B02D76D6E68}" destId="{550C6B08-F64F-4C39-A24D-198D47E07BEF}" srcOrd="0" destOrd="0" presId="urn:microsoft.com/office/officeart/2005/8/layout/default"/>
    <dgm:cxn modelId="{1FFFFD99-3C5B-4096-A845-C6E5B0391CB2}" type="presOf" srcId="{D9089CD5-CB33-4343-A963-1911CA88A179}" destId="{550C6B08-F64F-4C39-A24D-198D47E07BEF}" srcOrd="0" destOrd="1" presId="urn:microsoft.com/office/officeart/2005/8/layout/default"/>
    <dgm:cxn modelId="{9FA5FC3F-24C7-4D88-B6D8-A0D36266F511}" srcId="{5DEACA4B-F8F9-476F-8715-1ACE307935C9}" destId="{192C900F-F50D-410E-BF17-16C966C8DAAB}" srcOrd="1" destOrd="0" parTransId="{A93679DA-01A2-44BB-B7BC-9AAC1762BE68}" sibTransId="{B011DD68-C13A-467D-924A-E9ABB48AF6BB}"/>
    <dgm:cxn modelId="{83178CAB-E7AE-4513-9088-73AAC5D1F0DA}" type="presOf" srcId="{5E60F423-A06B-4041-A406-5C9AE3E4E8C6}" destId="{7F811993-D318-4654-A959-03AAF3721296}" srcOrd="0" destOrd="5" presId="urn:microsoft.com/office/officeart/2005/8/layout/default"/>
    <dgm:cxn modelId="{B7707EAD-1C8A-41AD-97B6-1965F0E93740}" srcId="{6E8E9A6E-8AD7-4E2F-8448-E8319594D91A}" destId="{E8609ECC-B506-47EB-8943-63FB6C60D510}" srcOrd="3" destOrd="0" parTransId="{F8D0099D-06AE-4183-8224-6439FEC607D7}" sibTransId="{95241153-8DFD-4812-819A-83AD558FC759}"/>
    <dgm:cxn modelId="{345CFCDF-BC0E-4B28-8BD9-EE1B9C3CA60F}" srcId="{98627979-418B-446D-94C2-5A82B455450D}" destId="{6E8E9A6E-8AD7-4E2F-8448-E8319594D91A}" srcOrd="3" destOrd="0" parTransId="{8B69EC5D-3E7A-417B-B436-52587BF5AACE}" sibTransId="{B72A5F84-851E-4D0A-AD6F-AC5C3F802DEC}"/>
    <dgm:cxn modelId="{A445B6F2-6845-41C7-8E64-4135713F1F92}" type="presOf" srcId="{936F218A-6519-484A-A528-43C7AEDD1866}" destId="{7F811993-D318-4654-A959-03AAF3721296}" srcOrd="0" destOrd="1" presId="urn:microsoft.com/office/officeart/2005/8/layout/default"/>
    <dgm:cxn modelId="{FD8FF93B-A968-4BDF-BD2A-B253F1893D54}" srcId="{2389F7BE-522C-4CD6-9BD1-6B052F04BCDB}" destId="{7F40927C-1FCD-4FD7-B6EF-08124F6908C1}" srcOrd="1" destOrd="0" parTransId="{83B53526-869C-493A-A0FF-C1E9CAD199B9}" sibTransId="{F9F19C7D-0B92-4330-8D8B-3AF3D9EBFC00}"/>
    <dgm:cxn modelId="{C9544235-E710-4D8B-B84D-FD2EF102DFBD}" type="presOf" srcId="{DA02BF9B-23D9-4607-97E5-07828A578CE1}" destId="{A58678B3-BB58-48F1-BFB3-72F0DDB1A070}" srcOrd="0" destOrd="1" presId="urn:microsoft.com/office/officeart/2005/8/layout/default"/>
    <dgm:cxn modelId="{C1F4A0D9-ED32-4C59-A16B-77FEEB9D4C01}" type="presOf" srcId="{E8609ECC-B506-47EB-8943-63FB6C60D510}" destId="{7F811993-D318-4654-A959-03AAF3721296}" srcOrd="0" destOrd="4" presId="urn:microsoft.com/office/officeart/2005/8/layout/default"/>
    <dgm:cxn modelId="{97BE1722-647D-4B92-AD69-A68E284FD8D3}" type="presOf" srcId="{B6FB650A-54CE-46F9-9735-BCBE881EA64E}" destId="{5521B9A2-E3A7-4037-80B6-2655275916FF}" srcOrd="0" destOrd="1" presId="urn:microsoft.com/office/officeart/2005/8/layout/default"/>
    <dgm:cxn modelId="{CDCD38FC-64C8-4D2C-A202-706D846F33E6}" srcId="{3A955200-AB29-485C-B5AB-4B02D76D6E68}" destId="{31BD7CC6-F126-4D01-869E-7CED0E989F57}" srcOrd="1" destOrd="0" parTransId="{B0638C34-83AD-49F5-8AAF-B083DE437812}" sibTransId="{7B7EE303-BCB0-4083-962B-FE4C0865D3F4}"/>
    <dgm:cxn modelId="{F334677C-2BFA-4B5A-AD60-A114B7C8CAB8}" srcId="{98627979-418B-446D-94C2-5A82B455450D}" destId="{3A955200-AB29-485C-B5AB-4B02D76D6E68}" srcOrd="1" destOrd="0" parTransId="{6817F309-D18E-47DF-B422-F91914C73F11}" sibTransId="{C85BC895-EDFD-44DB-9D39-D4E96897DC09}"/>
    <dgm:cxn modelId="{B53A7B20-F6D5-4FA8-AF8E-793F7F9C07F2}" type="presOf" srcId="{2389F7BE-522C-4CD6-9BD1-6B052F04BCDB}" destId="{5521B9A2-E3A7-4037-80B6-2655275916FF}" srcOrd="0" destOrd="0" presId="urn:microsoft.com/office/officeart/2005/8/layout/default"/>
    <dgm:cxn modelId="{65E9FF00-13EE-498D-99EA-0DC4E622C4EE}" type="presOf" srcId="{7F40927C-1FCD-4FD7-B6EF-08124F6908C1}" destId="{5521B9A2-E3A7-4037-80B6-2655275916FF}" srcOrd="0" destOrd="2" presId="urn:microsoft.com/office/officeart/2005/8/layout/default"/>
    <dgm:cxn modelId="{3A1FC91D-5228-4E39-B511-61382784592E}" srcId="{98627979-418B-446D-94C2-5A82B455450D}" destId="{2389F7BE-522C-4CD6-9BD1-6B052F04BCDB}" srcOrd="0" destOrd="0" parTransId="{E93C2D1C-CDF4-47AD-98FE-1354AB14D60D}" sibTransId="{9842D080-4BCC-4AB5-AA7E-00CA77617EB6}"/>
    <dgm:cxn modelId="{DE852F74-13A4-4565-9F91-A957065A2D21}" type="presParOf" srcId="{D14CAD54-CCE5-40E0-9CCE-F85294A765E2}" destId="{5521B9A2-E3A7-4037-80B6-2655275916FF}" srcOrd="0" destOrd="0" presId="urn:microsoft.com/office/officeart/2005/8/layout/default"/>
    <dgm:cxn modelId="{F93A5146-DC28-4A15-B552-C3651AFBE536}" type="presParOf" srcId="{D14CAD54-CCE5-40E0-9CCE-F85294A765E2}" destId="{7E7648BF-0318-4446-A190-FDAF7E5CBD75}" srcOrd="1" destOrd="0" presId="urn:microsoft.com/office/officeart/2005/8/layout/default"/>
    <dgm:cxn modelId="{B43B2275-1540-44A4-BD6A-2B3BED9BCB42}" type="presParOf" srcId="{D14CAD54-CCE5-40E0-9CCE-F85294A765E2}" destId="{550C6B08-F64F-4C39-A24D-198D47E07BEF}" srcOrd="2" destOrd="0" presId="urn:microsoft.com/office/officeart/2005/8/layout/default"/>
    <dgm:cxn modelId="{83A6BB5C-CF4D-463C-A0B1-465A7A28D8A5}" type="presParOf" srcId="{D14CAD54-CCE5-40E0-9CCE-F85294A765E2}" destId="{0F123795-8406-4F29-AF89-5FEE90169D90}" srcOrd="3" destOrd="0" presId="urn:microsoft.com/office/officeart/2005/8/layout/default"/>
    <dgm:cxn modelId="{80F80238-D50D-4C48-8639-F2364D6DFBDF}" type="presParOf" srcId="{D14CAD54-CCE5-40E0-9CCE-F85294A765E2}" destId="{A58678B3-BB58-48F1-BFB3-72F0DDB1A070}" srcOrd="4" destOrd="0" presId="urn:microsoft.com/office/officeart/2005/8/layout/default"/>
    <dgm:cxn modelId="{BE433037-FF7F-4EF3-85F8-F3B916DD6727}" type="presParOf" srcId="{D14CAD54-CCE5-40E0-9CCE-F85294A765E2}" destId="{E9BC6EC7-B983-40E6-8EDA-0C5832E6BC57}" srcOrd="5" destOrd="0" presId="urn:microsoft.com/office/officeart/2005/8/layout/default"/>
    <dgm:cxn modelId="{4F4801C2-2B31-4ED9-8C50-FA88319140B6}" type="presParOf" srcId="{D14CAD54-CCE5-40E0-9CCE-F85294A765E2}" destId="{7F811993-D318-4654-A959-03AAF3721296}"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627979-418B-446D-94C2-5A82B455450D}"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de-CH"/>
        </a:p>
      </dgm:t>
    </dgm:pt>
    <dgm:pt modelId="{2389F7BE-522C-4CD6-9BD1-6B052F04BCDB}">
      <dgm:prSet phldrT="[Text]"/>
      <dgm:spPr/>
      <dgm:t>
        <a:bodyPr/>
        <a:lstStyle/>
        <a:p>
          <a:r>
            <a:rPr lang="de-CH" dirty="0" smtClean="0"/>
            <a:t>Deckungsgrad</a:t>
          </a:r>
          <a:endParaRPr lang="de-CH" dirty="0"/>
        </a:p>
      </dgm:t>
    </dgm:pt>
    <dgm:pt modelId="{E93C2D1C-CDF4-47AD-98FE-1354AB14D60D}" type="parTrans" cxnId="{3A1FC91D-5228-4E39-B511-61382784592E}">
      <dgm:prSet/>
      <dgm:spPr/>
      <dgm:t>
        <a:bodyPr/>
        <a:lstStyle/>
        <a:p>
          <a:endParaRPr lang="de-CH"/>
        </a:p>
      </dgm:t>
    </dgm:pt>
    <dgm:pt modelId="{9842D080-4BCC-4AB5-AA7E-00CA77617EB6}" type="sibTrans" cxnId="{3A1FC91D-5228-4E39-B511-61382784592E}">
      <dgm:prSet/>
      <dgm:spPr/>
      <dgm:t>
        <a:bodyPr/>
        <a:lstStyle/>
        <a:p>
          <a:endParaRPr lang="de-CH"/>
        </a:p>
      </dgm:t>
    </dgm:pt>
    <dgm:pt modelId="{B6FB650A-54CE-46F9-9735-BCBE881EA64E}">
      <dgm:prSet phldrT="[Text]"/>
      <dgm:spPr/>
      <dgm:t>
        <a:bodyPr/>
        <a:lstStyle/>
        <a:p>
          <a:r>
            <a:rPr lang="de-CH" dirty="0" smtClean="0"/>
            <a:t>Ø techn. Zins: 3.3%</a:t>
          </a:r>
          <a:endParaRPr lang="de-CH" dirty="0"/>
        </a:p>
      </dgm:t>
    </dgm:pt>
    <dgm:pt modelId="{25A1723F-FAA8-4EFC-B467-3A53FD00C37B}" type="parTrans" cxnId="{548E3410-EDA5-43FC-8CD1-492A50D9DD6D}">
      <dgm:prSet/>
      <dgm:spPr/>
      <dgm:t>
        <a:bodyPr/>
        <a:lstStyle/>
        <a:p>
          <a:endParaRPr lang="de-CH"/>
        </a:p>
      </dgm:t>
    </dgm:pt>
    <dgm:pt modelId="{E4027817-8023-43D9-A2B6-99617B18A0FA}" type="sibTrans" cxnId="{548E3410-EDA5-43FC-8CD1-492A50D9DD6D}">
      <dgm:prSet/>
      <dgm:spPr/>
      <dgm:t>
        <a:bodyPr/>
        <a:lstStyle/>
        <a:p>
          <a:endParaRPr lang="de-CH"/>
        </a:p>
      </dgm:t>
    </dgm:pt>
    <dgm:pt modelId="{7F40927C-1FCD-4FD7-B6EF-08124F6908C1}">
      <dgm:prSet phldrT="[Text]"/>
      <dgm:spPr/>
      <dgm:t>
        <a:bodyPr/>
        <a:lstStyle/>
        <a:p>
          <a:r>
            <a:rPr lang="de-CH" dirty="0" smtClean="0"/>
            <a:t>Ø Deckungsgrad: 80.4%</a:t>
          </a:r>
          <a:endParaRPr lang="de-CH" dirty="0"/>
        </a:p>
      </dgm:t>
    </dgm:pt>
    <dgm:pt modelId="{83B53526-869C-493A-A0FF-C1E9CAD199B9}" type="parTrans" cxnId="{FD8FF93B-A968-4BDF-BD2A-B253F1893D54}">
      <dgm:prSet/>
      <dgm:spPr/>
      <dgm:t>
        <a:bodyPr/>
        <a:lstStyle/>
        <a:p>
          <a:endParaRPr lang="de-CH"/>
        </a:p>
      </dgm:t>
    </dgm:pt>
    <dgm:pt modelId="{F9F19C7D-0B92-4330-8D8B-3AF3D9EBFC00}" type="sibTrans" cxnId="{FD8FF93B-A968-4BDF-BD2A-B253F1893D54}">
      <dgm:prSet/>
      <dgm:spPr/>
      <dgm:t>
        <a:bodyPr/>
        <a:lstStyle/>
        <a:p>
          <a:endParaRPr lang="de-CH"/>
        </a:p>
      </dgm:t>
    </dgm:pt>
    <dgm:pt modelId="{3A955200-AB29-485C-B5AB-4B02D76D6E68}">
      <dgm:prSet phldrT="[Text]"/>
      <dgm:spPr/>
      <dgm:t>
        <a:bodyPr/>
        <a:lstStyle/>
        <a:p>
          <a:r>
            <a:rPr lang="de-CH" dirty="0" smtClean="0"/>
            <a:t>Zinsversprechen</a:t>
          </a:r>
          <a:endParaRPr lang="de-CH" dirty="0"/>
        </a:p>
      </dgm:t>
    </dgm:pt>
    <dgm:pt modelId="{6817F309-D18E-47DF-B422-F91914C73F11}" type="parTrans" cxnId="{F334677C-2BFA-4B5A-AD60-A114B7C8CAB8}">
      <dgm:prSet/>
      <dgm:spPr/>
      <dgm:t>
        <a:bodyPr/>
        <a:lstStyle/>
        <a:p>
          <a:endParaRPr lang="de-CH"/>
        </a:p>
      </dgm:t>
    </dgm:pt>
    <dgm:pt modelId="{C85BC895-EDFD-44DB-9D39-D4E96897DC09}" type="sibTrans" cxnId="{F334677C-2BFA-4B5A-AD60-A114B7C8CAB8}">
      <dgm:prSet/>
      <dgm:spPr/>
      <dgm:t>
        <a:bodyPr/>
        <a:lstStyle/>
        <a:p>
          <a:endParaRPr lang="de-CH"/>
        </a:p>
      </dgm:t>
    </dgm:pt>
    <dgm:pt modelId="{D9089CD5-CB33-4343-A963-1911CA88A179}">
      <dgm:prSet phldrT="[Text]"/>
      <dgm:spPr/>
      <dgm:t>
        <a:bodyPr/>
        <a:lstStyle/>
        <a:p>
          <a:r>
            <a:rPr lang="de-CH" dirty="0" smtClean="0"/>
            <a:t>Anteil der VE im Leistungsprimat: 42.4%</a:t>
          </a:r>
          <a:endParaRPr lang="de-CH" dirty="0"/>
        </a:p>
      </dgm:t>
    </dgm:pt>
    <dgm:pt modelId="{88B75FC8-A348-42B7-8F60-E6F1A9FF4147}" type="parTrans" cxnId="{CC467497-E770-4C1B-AE77-39A46E201814}">
      <dgm:prSet/>
      <dgm:spPr/>
      <dgm:t>
        <a:bodyPr/>
        <a:lstStyle/>
        <a:p>
          <a:endParaRPr lang="de-CH"/>
        </a:p>
      </dgm:t>
    </dgm:pt>
    <dgm:pt modelId="{D17F2531-A1F4-4D3F-8981-AD9C1B2F37B9}" type="sibTrans" cxnId="{CC467497-E770-4C1B-AE77-39A46E201814}">
      <dgm:prSet/>
      <dgm:spPr/>
      <dgm:t>
        <a:bodyPr/>
        <a:lstStyle/>
        <a:p>
          <a:endParaRPr lang="de-CH"/>
        </a:p>
      </dgm:t>
    </dgm:pt>
    <dgm:pt modelId="{31BD7CC6-F126-4D01-869E-7CED0E989F57}">
      <dgm:prSet phldrT="[Text]"/>
      <dgm:spPr/>
      <dgm:t>
        <a:bodyPr/>
        <a:lstStyle/>
        <a:p>
          <a:r>
            <a:rPr lang="de-CH" dirty="0" smtClean="0"/>
            <a:t>Ø Zinsversprechen bei Pensionierung: 3.8%</a:t>
          </a:r>
          <a:endParaRPr lang="de-CH" dirty="0"/>
        </a:p>
      </dgm:t>
    </dgm:pt>
    <dgm:pt modelId="{B0638C34-83AD-49F5-8AAF-B083DE437812}" type="parTrans" cxnId="{CDCD38FC-64C8-4D2C-A202-706D846F33E6}">
      <dgm:prSet/>
      <dgm:spPr/>
      <dgm:t>
        <a:bodyPr/>
        <a:lstStyle/>
        <a:p>
          <a:endParaRPr lang="de-CH"/>
        </a:p>
      </dgm:t>
    </dgm:pt>
    <dgm:pt modelId="{7B7EE303-BCB0-4083-962B-FE4C0865D3F4}" type="sibTrans" cxnId="{CDCD38FC-64C8-4D2C-A202-706D846F33E6}">
      <dgm:prSet/>
      <dgm:spPr/>
      <dgm:t>
        <a:bodyPr/>
        <a:lstStyle/>
        <a:p>
          <a:endParaRPr lang="de-CH"/>
        </a:p>
      </dgm:t>
    </dgm:pt>
    <dgm:pt modelId="{5DEACA4B-F8F9-476F-8715-1ACE307935C9}">
      <dgm:prSet phldrT="[Text]"/>
      <dgm:spPr/>
      <dgm:t>
        <a:bodyPr/>
        <a:lstStyle/>
        <a:p>
          <a:r>
            <a:rPr lang="de-CH" dirty="0" smtClean="0"/>
            <a:t>Sanierungsfähigkeit</a:t>
          </a:r>
          <a:endParaRPr lang="de-CH" dirty="0"/>
        </a:p>
      </dgm:t>
    </dgm:pt>
    <dgm:pt modelId="{92A9D870-B4C8-4841-B9F0-BA3A86E121CD}" type="parTrans" cxnId="{32B9183F-A1BF-43A4-9D68-D049BEC77F46}">
      <dgm:prSet/>
      <dgm:spPr/>
      <dgm:t>
        <a:bodyPr/>
        <a:lstStyle/>
        <a:p>
          <a:endParaRPr lang="de-CH"/>
        </a:p>
      </dgm:t>
    </dgm:pt>
    <dgm:pt modelId="{6EF9C676-08BF-4C0B-940C-AD2833D6A361}" type="sibTrans" cxnId="{32B9183F-A1BF-43A4-9D68-D049BEC77F46}">
      <dgm:prSet/>
      <dgm:spPr/>
      <dgm:t>
        <a:bodyPr/>
        <a:lstStyle/>
        <a:p>
          <a:endParaRPr lang="de-CH"/>
        </a:p>
      </dgm:t>
    </dgm:pt>
    <dgm:pt modelId="{DA02BF9B-23D9-4607-97E5-07828A578CE1}">
      <dgm:prSet phldrT="[Text]"/>
      <dgm:spPr/>
      <dgm:t>
        <a:bodyPr/>
        <a:lstStyle/>
        <a:p>
          <a:r>
            <a:rPr lang="de-CH" dirty="0" smtClean="0"/>
            <a:t>1% Sanierungsbeitrag = 0.21% Deckungsgrad-Verbesserung</a:t>
          </a:r>
          <a:endParaRPr lang="de-CH" dirty="0"/>
        </a:p>
      </dgm:t>
    </dgm:pt>
    <dgm:pt modelId="{865B74AA-DD0C-4F7E-A1B6-6962EAB82075}" type="parTrans" cxnId="{57EEE21A-4BB1-4106-936F-AEA7DA0BE66E}">
      <dgm:prSet/>
      <dgm:spPr/>
      <dgm:t>
        <a:bodyPr/>
        <a:lstStyle/>
        <a:p>
          <a:endParaRPr lang="de-CH"/>
        </a:p>
      </dgm:t>
    </dgm:pt>
    <dgm:pt modelId="{8A2D5E02-A7AB-410B-8ADC-79BA5E71D2E6}" type="sibTrans" cxnId="{57EEE21A-4BB1-4106-936F-AEA7DA0BE66E}">
      <dgm:prSet/>
      <dgm:spPr/>
      <dgm:t>
        <a:bodyPr/>
        <a:lstStyle/>
        <a:p>
          <a:endParaRPr lang="de-CH"/>
        </a:p>
      </dgm:t>
    </dgm:pt>
    <dgm:pt modelId="{192C900F-F50D-410E-BF17-16C966C8DAAB}">
      <dgm:prSet phldrT="[Text]"/>
      <dgm:spPr/>
      <dgm:t>
        <a:bodyPr/>
        <a:lstStyle/>
        <a:p>
          <a:r>
            <a:rPr lang="de-CH" dirty="0" smtClean="0"/>
            <a:t>1% Minderverzinsung =  0.47% Deckungsgrad-Verbesserung</a:t>
          </a:r>
          <a:endParaRPr lang="de-CH" dirty="0"/>
        </a:p>
      </dgm:t>
    </dgm:pt>
    <dgm:pt modelId="{A93679DA-01A2-44BB-B7BC-9AAC1762BE68}" type="parTrans" cxnId="{9FA5FC3F-24C7-4D88-B6D8-A0D36266F511}">
      <dgm:prSet/>
      <dgm:spPr/>
      <dgm:t>
        <a:bodyPr/>
        <a:lstStyle/>
        <a:p>
          <a:endParaRPr lang="de-CH"/>
        </a:p>
      </dgm:t>
    </dgm:pt>
    <dgm:pt modelId="{B011DD68-C13A-467D-924A-E9ABB48AF6BB}" type="sibTrans" cxnId="{9FA5FC3F-24C7-4D88-B6D8-A0D36266F511}">
      <dgm:prSet/>
      <dgm:spPr/>
      <dgm:t>
        <a:bodyPr/>
        <a:lstStyle/>
        <a:p>
          <a:endParaRPr lang="de-CH"/>
        </a:p>
      </dgm:t>
    </dgm:pt>
    <dgm:pt modelId="{6E8E9A6E-8AD7-4E2F-8448-E8319594D91A}">
      <dgm:prSet phldrT="[Text]"/>
      <dgm:spPr/>
      <dgm:t>
        <a:bodyPr/>
        <a:lstStyle/>
        <a:p>
          <a:r>
            <a:rPr lang="de-CH" dirty="0" smtClean="0"/>
            <a:t>Anlagestruktur</a:t>
          </a:r>
          <a:endParaRPr lang="de-CH" dirty="0"/>
        </a:p>
      </dgm:t>
    </dgm:pt>
    <dgm:pt modelId="{8B69EC5D-3E7A-417B-B436-52587BF5AACE}" type="parTrans" cxnId="{345CFCDF-BC0E-4B28-8BD9-EE1B9C3CA60F}">
      <dgm:prSet/>
      <dgm:spPr/>
      <dgm:t>
        <a:bodyPr/>
        <a:lstStyle/>
        <a:p>
          <a:endParaRPr lang="de-CH"/>
        </a:p>
      </dgm:t>
    </dgm:pt>
    <dgm:pt modelId="{B72A5F84-851E-4D0A-AD6F-AC5C3F802DEC}" type="sibTrans" cxnId="{345CFCDF-BC0E-4B28-8BD9-EE1B9C3CA60F}">
      <dgm:prSet/>
      <dgm:spPr/>
      <dgm:t>
        <a:bodyPr/>
        <a:lstStyle/>
        <a:p>
          <a:endParaRPr lang="de-CH"/>
        </a:p>
      </dgm:t>
    </dgm:pt>
    <dgm:pt modelId="{936F218A-6519-484A-A528-43C7AEDD1866}">
      <dgm:prSet phldrT="[Text]"/>
      <dgm:spPr/>
      <dgm:t>
        <a:bodyPr/>
        <a:lstStyle/>
        <a:p>
          <a:r>
            <a:rPr lang="de-CH" dirty="0" smtClean="0"/>
            <a:t>42% Forderungen und Liquidität</a:t>
          </a:r>
          <a:endParaRPr lang="de-CH" dirty="0"/>
        </a:p>
      </dgm:t>
    </dgm:pt>
    <dgm:pt modelId="{75AE970D-838F-4C4F-9819-6CFEDBE88995}" type="parTrans" cxnId="{6D098F4F-31C0-4CB6-ADB3-57B63BD82813}">
      <dgm:prSet/>
      <dgm:spPr/>
      <dgm:t>
        <a:bodyPr/>
        <a:lstStyle/>
        <a:p>
          <a:endParaRPr lang="de-CH"/>
        </a:p>
      </dgm:t>
    </dgm:pt>
    <dgm:pt modelId="{72AD14A2-875F-4C75-8CDC-09A74C56F40A}" type="sibTrans" cxnId="{6D098F4F-31C0-4CB6-ADB3-57B63BD82813}">
      <dgm:prSet/>
      <dgm:spPr/>
      <dgm:t>
        <a:bodyPr/>
        <a:lstStyle/>
        <a:p>
          <a:endParaRPr lang="de-CH"/>
        </a:p>
      </dgm:t>
    </dgm:pt>
    <dgm:pt modelId="{F06C04CE-CDF3-46E9-BD9E-BD6E1D041F18}">
      <dgm:prSet phldrT="[Text]"/>
      <dgm:spPr/>
      <dgm:t>
        <a:bodyPr/>
        <a:lstStyle/>
        <a:p>
          <a:r>
            <a:rPr lang="de-CH" dirty="0" smtClean="0"/>
            <a:t>23% Immobilien</a:t>
          </a:r>
          <a:endParaRPr lang="de-CH" dirty="0"/>
        </a:p>
      </dgm:t>
    </dgm:pt>
    <dgm:pt modelId="{C892DCBD-2742-49F5-86CA-63B3CE759EF8}" type="parTrans" cxnId="{6C965E0A-C4D8-47B0-8119-0E60875670D2}">
      <dgm:prSet/>
      <dgm:spPr/>
      <dgm:t>
        <a:bodyPr/>
        <a:lstStyle/>
        <a:p>
          <a:endParaRPr lang="de-CH"/>
        </a:p>
      </dgm:t>
    </dgm:pt>
    <dgm:pt modelId="{E5EB1895-C21F-4702-B2A2-80685F7C630C}" type="sibTrans" cxnId="{6C965E0A-C4D8-47B0-8119-0E60875670D2}">
      <dgm:prSet/>
      <dgm:spPr/>
      <dgm:t>
        <a:bodyPr/>
        <a:lstStyle/>
        <a:p>
          <a:endParaRPr lang="de-CH"/>
        </a:p>
      </dgm:t>
    </dgm:pt>
    <dgm:pt modelId="{B22CD728-5E8D-4553-A66B-3A45717FE56D}">
      <dgm:prSet phldrT="[Text]"/>
      <dgm:spPr/>
      <dgm:t>
        <a:bodyPr/>
        <a:lstStyle/>
        <a:p>
          <a:r>
            <a:rPr lang="de-CH" dirty="0" smtClean="0"/>
            <a:t>29% Aktien</a:t>
          </a:r>
          <a:endParaRPr lang="de-CH" dirty="0"/>
        </a:p>
      </dgm:t>
    </dgm:pt>
    <dgm:pt modelId="{5BA77B92-CB05-4241-8BC4-A778A9A9715A}" type="parTrans" cxnId="{F9296E87-E7A3-4FEC-9078-356245B0F385}">
      <dgm:prSet/>
      <dgm:spPr/>
      <dgm:t>
        <a:bodyPr/>
        <a:lstStyle/>
        <a:p>
          <a:endParaRPr lang="de-CH"/>
        </a:p>
      </dgm:t>
    </dgm:pt>
    <dgm:pt modelId="{604ADFDC-394E-4E3F-BF1F-08AAC76BA81C}" type="sibTrans" cxnId="{F9296E87-E7A3-4FEC-9078-356245B0F385}">
      <dgm:prSet/>
      <dgm:spPr/>
      <dgm:t>
        <a:bodyPr/>
        <a:lstStyle/>
        <a:p>
          <a:endParaRPr lang="de-CH"/>
        </a:p>
      </dgm:t>
    </dgm:pt>
    <dgm:pt modelId="{E8609ECC-B506-47EB-8943-63FB6C60D510}">
      <dgm:prSet phldrT="[Text]"/>
      <dgm:spPr/>
      <dgm:t>
        <a:bodyPr/>
        <a:lstStyle/>
        <a:p>
          <a:r>
            <a:rPr lang="de-CH" dirty="0" smtClean="0"/>
            <a:t>6% Alternative Anlagen</a:t>
          </a:r>
          <a:endParaRPr lang="de-CH" dirty="0"/>
        </a:p>
      </dgm:t>
    </dgm:pt>
    <dgm:pt modelId="{F8D0099D-06AE-4183-8224-6439FEC607D7}" type="parTrans" cxnId="{B7707EAD-1C8A-41AD-97B6-1965F0E93740}">
      <dgm:prSet/>
      <dgm:spPr/>
      <dgm:t>
        <a:bodyPr/>
        <a:lstStyle/>
        <a:p>
          <a:endParaRPr lang="de-CH"/>
        </a:p>
      </dgm:t>
    </dgm:pt>
    <dgm:pt modelId="{95241153-8DFD-4812-819A-83AD558FC759}" type="sibTrans" cxnId="{B7707EAD-1C8A-41AD-97B6-1965F0E93740}">
      <dgm:prSet/>
      <dgm:spPr/>
      <dgm:t>
        <a:bodyPr/>
        <a:lstStyle/>
        <a:p>
          <a:endParaRPr lang="de-CH"/>
        </a:p>
      </dgm:t>
    </dgm:pt>
    <dgm:pt modelId="{5E60F423-A06B-4041-A406-5C9AE3E4E8C6}">
      <dgm:prSet phldrT="[Text]"/>
      <dgm:spPr/>
      <dgm:t>
        <a:bodyPr/>
        <a:lstStyle/>
        <a:p>
          <a:r>
            <a:rPr lang="de-CH" dirty="0" smtClean="0"/>
            <a:t>20% Fremdwährungsexposure</a:t>
          </a:r>
          <a:endParaRPr lang="de-CH" dirty="0"/>
        </a:p>
      </dgm:t>
    </dgm:pt>
    <dgm:pt modelId="{60E81FE4-8D69-4378-8400-36C333113082}" type="parTrans" cxnId="{BF83D90D-6B48-4B7D-A752-E270DB9AB4D0}">
      <dgm:prSet/>
      <dgm:spPr/>
      <dgm:t>
        <a:bodyPr/>
        <a:lstStyle/>
        <a:p>
          <a:endParaRPr lang="de-CH"/>
        </a:p>
      </dgm:t>
    </dgm:pt>
    <dgm:pt modelId="{6511BC9D-A59A-49DC-9672-8A172869AE57}" type="sibTrans" cxnId="{BF83D90D-6B48-4B7D-A752-E270DB9AB4D0}">
      <dgm:prSet/>
      <dgm:spPr/>
      <dgm:t>
        <a:bodyPr/>
        <a:lstStyle/>
        <a:p>
          <a:endParaRPr lang="de-CH"/>
        </a:p>
      </dgm:t>
    </dgm:pt>
    <dgm:pt modelId="{D14CAD54-CCE5-40E0-9CCE-F85294A765E2}" type="pres">
      <dgm:prSet presAssocID="{98627979-418B-446D-94C2-5A82B455450D}" presName="diagram" presStyleCnt="0">
        <dgm:presLayoutVars>
          <dgm:dir/>
          <dgm:resizeHandles val="exact"/>
        </dgm:presLayoutVars>
      </dgm:prSet>
      <dgm:spPr/>
      <dgm:t>
        <a:bodyPr/>
        <a:lstStyle/>
        <a:p>
          <a:endParaRPr lang="de-CH"/>
        </a:p>
      </dgm:t>
    </dgm:pt>
    <dgm:pt modelId="{5521B9A2-E3A7-4037-80B6-2655275916FF}" type="pres">
      <dgm:prSet presAssocID="{2389F7BE-522C-4CD6-9BD1-6B052F04BCDB}" presName="node" presStyleLbl="node1" presStyleIdx="0" presStyleCnt="4">
        <dgm:presLayoutVars>
          <dgm:bulletEnabled val="1"/>
        </dgm:presLayoutVars>
      </dgm:prSet>
      <dgm:spPr/>
      <dgm:t>
        <a:bodyPr/>
        <a:lstStyle/>
        <a:p>
          <a:endParaRPr lang="de-CH"/>
        </a:p>
      </dgm:t>
    </dgm:pt>
    <dgm:pt modelId="{7E7648BF-0318-4446-A190-FDAF7E5CBD75}" type="pres">
      <dgm:prSet presAssocID="{9842D080-4BCC-4AB5-AA7E-00CA77617EB6}" presName="sibTrans" presStyleCnt="0"/>
      <dgm:spPr/>
    </dgm:pt>
    <dgm:pt modelId="{550C6B08-F64F-4C39-A24D-198D47E07BEF}" type="pres">
      <dgm:prSet presAssocID="{3A955200-AB29-485C-B5AB-4B02D76D6E68}" presName="node" presStyleLbl="node1" presStyleIdx="1" presStyleCnt="4">
        <dgm:presLayoutVars>
          <dgm:bulletEnabled val="1"/>
        </dgm:presLayoutVars>
      </dgm:prSet>
      <dgm:spPr/>
      <dgm:t>
        <a:bodyPr/>
        <a:lstStyle/>
        <a:p>
          <a:endParaRPr lang="de-CH"/>
        </a:p>
      </dgm:t>
    </dgm:pt>
    <dgm:pt modelId="{0F123795-8406-4F29-AF89-5FEE90169D90}" type="pres">
      <dgm:prSet presAssocID="{C85BC895-EDFD-44DB-9D39-D4E96897DC09}" presName="sibTrans" presStyleCnt="0"/>
      <dgm:spPr/>
    </dgm:pt>
    <dgm:pt modelId="{A58678B3-BB58-48F1-BFB3-72F0DDB1A070}" type="pres">
      <dgm:prSet presAssocID="{5DEACA4B-F8F9-476F-8715-1ACE307935C9}" presName="node" presStyleLbl="node1" presStyleIdx="2" presStyleCnt="4">
        <dgm:presLayoutVars>
          <dgm:bulletEnabled val="1"/>
        </dgm:presLayoutVars>
      </dgm:prSet>
      <dgm:spPr/>
      <dgm:t>
        <a:bodyPr/>
        <a:lstStyle/>
        <a:p>
          <a:endParaRPr lang="de-CH"/>
        </a:p>
      </dgm:t>
    </dgm:pt>
    <dgm:pt modelId="{E9BC6EC7-B983-40E6-8EDA-0C5832E6BC57}" type="pres">
      <dgm:prSet presAssocID="{6EF9C676-08BF-4C0B-940C-AD2833D6A361}" presName="sibTrans" presStyleCnt="0"/>
      <dgm:spPr/>
    </dgm:pt>
    <dgm:pt modelId="{7F811993-D318-4654-A959-03AAF3721296}" type="pres">
      <dgm:prSet presAssocID="{6E8E9A6E-8AD7-4E2F-8448-E8319594D91A}" presName="node" presStyleLbl="node1" presStyleIdx="3" presStyleCnt="4">
        <dgm:presLayoutVars>
          <dgm:bulletEnabled val="1"/>
        </dgm:presLayoutVars>
      </dgm:prSet>
      <dgm:spPr/>
      <dgm:t>
        <a:bodyPr/>
        <a:lstStyle/>
        <a:p>
          <a:endParaRPr lang="de-CH"/>
        </a:p>
      </dgm:t>
    </dgm:pt>
  </dgm:ptLst>
  <dgm:cxnLst>
    <dgm:cxn modelId="{6887E7EE-95DA-47B9-A797-5E50CCC17901}" type="presOf" srcId="{7F40927C-1FCD-4FD7-B6EF-08124F6908C1}" destId="{5521B9A2-E3A7-4037-80B6-2655275916FF}" srcOrd="0" destOrd="2" presId="urn:microsoft.com/office/officeart/2005/8/layout/default"/>
    <dgm:cxn modelId="{3E9303E6-6B5B-4929-A957-8777BB65E1E8}" type="presOf" srcId="{D9089CD5-CB33-4343-A963-1911CA88A179}" destId="{550C6B08-F64F-4C39-A24D-198D47E07BEF}" srcOrd="0" destOrd="1" presId="urn:microsoft.com/office/officeart/2005/8/layout/default"/>
    <dgm:cxn modelId="{67C35AB2-D97E-4AC3-A6EB-D76853452F11}" type="presOf" srcId="{2389F7BE-522C-4CD6-9BD1-6B052F04BCDB}" destId="{5521B9A2-E3A7-4037-80B6-2655275916FF}" srcOrd="0" destOrd="0" presId="urn:microsoft.com/office/officeart/2005/8/layout/default"/>
    <dgm:cxn modelId="{32B9183F-A1BF-43A4-9D68-D049BEC77F46}" srcId="{98627979-418B-446D-94C2-5A82B455450D}" destId="{5DEACA4B-F8F9-476F-8715-1ACE307935C9}" srcOrd="2" destOrd="0" parTransId="{92A9D870-B4C8-4841-B9F0-BA3A86E121CD}" sibTransId="{6EF9C676-08BF-4C0B-940C-AD2833D6A361}"/>
    <dgm:cxn modelId="{6C965E0A-C4D8-47B0-8119-0E60875670D2}" srcId="{6E8E9A6E-8AD7-4E2F-8448-E8319594D91A}" destId="{F06C04CE-CDF3-46E9-BD9E-BD6E1D041F18}" srcOrd="1" destOrd="0" parTransId="{C892DCBD-2742-49F5-86CA-63B3CE759EF8}" sibTransId="{E5EB1895-C21F-4702-B2A2-80685F7C630C}"/>
    <dgm:cxn modelId="{548E3410-EDA5-43FC-8CD1-492A50D9DD6D}" srcId="{2389F7BE-522C-4CD6-9BD1-6B052F04BCDB}" destId="{B6FB650A-54CE-46F9-9735-BCBE881EA64E}" srcOrd="0" destOrd="0" parTransId="{25A1723F-FAA8-4EFC-B467-3A53FD00C37B}" sibTransId="{E4027817-8023-43D9-A2B6-99617B18A0FA}"/>
    <dgm:cxn modelId="{57EEE21A-4BB1-4106-936F-AEA7DA0BE66E}" srcId="{5DEACA4B-F8F9-476F-8715-1ACE307935C9}" destId="{DA02BF9B-23D9-4607-97E5-07828A578CE1}" srcOrd="0" destOrd="0" parTransId="{865B74AA-DD0C-4F7E-A1B6-6962EAB82075}" sibTransId="{8A2D5E02-A7AB-410B-8ADC-79BA5E71D2E6}"/>
    <dgm:cxn modelId="{E7189814-62C4-4E3F-8F07-CAF8B8ADE3B0}" type="presOf" srcId="{98627979-418B-446D-94C2-5A82B455450D}" destId="{D14CAD54-CCE5-40E0-9CCE-F85294A765E2}" srcOrd="0" destOrd="0" presId="urn:microsoft.com/office/officeart/2005/8/layout/default"/>
    <dgm:cxn modelId="{FF254CF4-7CB5-4DB0-91A8-372C3E8D8AAD}" type="presOf" srcId="{6E8E9A6E-8AD7-4E2F-8448-E8319594D91A}" destId="{7F811993-D318-4654-A959-03AAF3721296}" srcOrd="0" destOrd="0" presId="urn:microsoft.com/office/officeart/2005/8/layout/default"/>
    <dgm:cxn modelId="{BF83D90D-6B48-4B7D-A752-E270DB9AB4D0}" srcId="{6E8E9A6E-8AD7-4E2F-8448-E8319594D91A}" destId="{5E60F423-A06B-4041-A406-5C9AE3E4E8C6}" srcOrd="4" destOrd="0" parTransId="{60E81FE4-8D69-4378-8400-36C333113082}" sibTransId="{6511BC9D-A59A-49DC-9672-8A172869AE57}"/>
    <dgm:cxn modelId="{A85369C0-0100-4EEF-B14B-8396D49265E8}" type="presOf" srcId="{5DEACA4B-F8F9-476F-8715-1ACE307935C9}" destId="{A58678B3-BB58-48F1-BFB3-72F0DDB1A070}" srcOrd="0" destOrd="0" presId="urn:microsoft.com/office/officeart/2005/8/layout/default"/>
    <dgm:cxn modelId="{F9296E87-E7A3-4FEC-9078-356245B0F385}" srcId="{6E8E9A6E-8AD7-4E2F-8448-E8319594D91A}" destId="{B22CD728-5E8D-4553-A66B-3A45717FE56D}" srcOrd="2" destOrd="0" parTransId="{5BA77B92-CB05-4241-8BC4-A778A9A9715A}" sibTransId="{604ADFDC-394E-4E3F-BF1F-08AAC76BA81C}"/>
    <dgm:cxn modelId="{6D098F4F-31C0-4CB6-ADB3-57B63BD82813}" srcId="{6E8E9A6E-8AD7-4E2F-8448-E8319594D91A}" destId="{936F218A-6519-484A-A528-43C7AEDD1866}" srcOrd="0" destOrd="0" parTransId="{75AE970D-838F-4C4F-9819-6CFEDBE88995}" sibTransId="{72AD14A2-875F-4C75-8CDC-09A74C56F40A}"/>
    <dgm:cxn modelId="{CC467497-E770-4C1B-AE77-39A46E201814}" srcId="{3A955200-AB29-485C-B5AB-4B02D76D6E68}" destId="{D9089CD5-CB33-4343-A963-1911CA88A179}" srcOrd="0" destOrd="0" parTransId="{88B75FC8-A348-42B7-8F60-E6F1A9FF4147}" sibTransId="{D17F2531-A1F4-4D3F-8981-AD9C1B2F37B9}"/>
    <dgm:cxn modelId="{059277D7-166A-419E-B3EE-B2815C70CEA4}" type="presOf" srcId="{5E60F423-A06B-4041-A406-5C9AE3E4E8C6}" destId="{7F811993-D318-4654-A959-03AAF3721296}" srcOrd="0" destOrd="5" presId="urn:microsoft.com/office/officeart/2005/8/layout/default"/>
    <dgm:cxn modelId="{153CD9F7-DFDC-41A5-A040-CD04B232B3B3}" type="presOf" srcId="{DA02BF9B-23D9-4607-97E5-07828A578CE1}" destId="{A58678B3-BB58-48F1-BFB3-72F0DDB1A070}" srcOrd="0" destOrd="1" presId="urn:microsoft.com/office/officeart/2005/8/layout/default"/>
    <dgm:cxn modelId="{9FA5FC3F-24C7-4D88-B6D8-A0D36266F511}" srcId="{5DEACA4B-F8F9-476F-8715-1ACE307935C9}" destId="{192C900F-F50D-410E-BF17-16C966C8DAAB}" srcOrd="1" destOrd="0" parTransId="{A93679DA-01A2-44BB-B7BC-9AAC1762BE68}" sibTransId="{B011DD68-C13A-467D-924A-E9ABB48AF6BB}"/>
    <dgm:cxn modelId="{DDC84ADE-4757-46E7-B211-5F758A3481FC}" type="presOf" srcId="{192C900F-F50D-410E-BF17-16C966C8DAAB}" destId="{A58678B3-BB58-48F1-BFB3-72F0DDB1A070}" srcOrd="0" destOrd="2" presId="urn:microsoft.com/office/officeart/2005/8/layout/default"/>
    <dgm:cxn modelId="{5BD42BB6-4DDB-4F2B-9FC6-935A04F694CF}" type="presOf" srcId="{B22CD728-5E8D-4553-A66B-3A45717FE56D}" destId="{7F811993-D318-4654-A959-03AAF3721296}" srcOrd="0" destOrd="3" presId="urn:microsoft.com/office/officeart/2005/8/layout/default"/>
    <dgm:cxn modelId="{B7707EAD-1C8A-41AD-97B6-1965F0E93740}" srcId="{6E8E9A6E-8AD7-4E2F-8448-E8319594D91A}" destId="{E8609ECC-B506-47EB-8943-63FB6C60D510}" srcOrd="3" destOrd="0" parTransId="{F8D0099D-06AE-4183-8224-6439FEC607D7}" sibTransId="{95241153-8DFD-4812-819A-83AD558FC759}"/>
    <dgm:cxn modelId="{10EBAD79-48F8-4190-98EA-3775B80A8084}" type="presOf" srcId="{B6FB650A-54CE-46F9-9735-BCBE881EA64E}" destId="{5521B9A2-E3A7-4037-80B6-2655275916FF}" srcOrd="0" destOrd="1" presId="urn:microsoft.com/office/officeart/2005/8/layout/default"/>
    <dgm:cxn modelId="{345CFCDF-BC0E-4B28-8BD9-EE1B9C3CA60F}" srcId="{98627979-418B-446D-94C2-5A82B455450D}" destId="{6E8E9A6E-8AD7-4E2F-8448-E8319594D91A}" srcOrd="3" destOrd="0" parTransId="{8B69EC5D-3E7A-417B-B436-52587BF5AACE}" sibTransId="{B72A5F84-851E-4D0A-AD6F-AC5C3F802DEC}"/>
    <dgm:cxn modelId="{25F031F1-F004-4538-BB51-BB1B49E16CDF}" type="presOf" srcId="{3A955200-AB29-485C-B5AB-4B02D76D6E68}" destId="{550C6B08-F64F-4C39-A24D-198D47E07BEF}" srcOrd="0" destOrd="0" presId="urn:microsoft.com/office/officeart/2005/8/layout/default"/>
    <dgm:cxn modelId="{FD8FF93B-A968-4BDF-BD2A-B253F1893D54}" srcId="{2389F7BE-522C-4CD6-9BD1-6B052F04BCDB}" destId="{7F40927C-1FCD-4FD7-B6EF-08124F6908C1}" srcOrd="1" destOrd="0" parTransId="{83B53526-869C-493A-A0FF-C1E9CAD199B9}" sibTransId="{F9F19C7D-0B92-4330-8D8B-3AF3D9EBFC00}"/>
    <dgm:cxn modelId="{CDCD38FC-64C8-4D2C-A202-706D846F33E6}" srcId="{3A955200-AB29-485C-B5AB-4B02D76D6E68}" destId="{31BD7CC6-F126-4D01-869E-7CED0E989F57}" srcOrd="1" destOrd="0" parTransId="{B0638C34-83AD-49F5-8AAF-B083DE437812}" sibTransId="{7B7EE303-BCB0-4083-962B-FE4C0865D3F4}"/>
    <dgm:cxn modelId="{F334677C-2BFA-4B5A-AD60-A114B7C8CAB8}" srcId="{98627979-418B-446D-94C2-5A82B455450D}" destId="{3A955200-AB29-485C-B5AB-4B02D76D6E68}" srcOrd="1" destOrd="0" parTransId="{6817F309-D18E-47DF-B422-F91914C73F11}" sibTransId="{C85BC895-EDFD-44DB-9D39-D4E96897DC09}"/>
    <dgm:cxn modelId="{5A747DAF-66CE-49B0-A147-20D31590C425}" type="presOf" srcId="{E8609ECC-B506-47EB-8943-63FB6C60D510}" destId="{7F811993-D318-4654-A959-03AAF3721296}" srcOrd="0" destOrd="4" presId="urn:microsoft.com/office/officeart/2005/8/layout/default"/>
    <dgm:cxn modelId="{556356D9-C439-40D1-88D2-FAF6B57CF434}" type="presOf" srcId="{936F218A-6519-484A-A528-43C7AEDD1866}" destId="{7F811993-D318-4654-A959-03AAF3721296}" srcOrd="0" destOrd="1" presId="urn:microsoft.com/office/officeart/2005/8/layout/default"/>
    <dgm:cxn modelId="{09467A26-A852-4E0B-A34B-E35C5B7DAEDE}" type="presOf" srcId="{31BD7CC6-F126-4D01-869E-7CED0E989F57}" destId="{550C6B08-F64F-4C39-A24D-198D47E07BEF}" srcOrd="0" destOrd="2" presId="urn:microsoft.com/office/officeart/2005/8/layout/default"/>
    <dgm:cxn modelId="{3A1FC91D-5228-4E39-B511-61382784592E}" srcId="{98627979-418B-446D-94C2-5A82B455450D}" destId="{2389F7BE-522C-4CD6-9BD1-6B052F04BCDB}" srcOrd="0" destOrd="0" parTransId="{E93C2D1C-CDF4-47AD-98FE-1354AB14D60D}" sibTransId="{9842D080-4BCC-4AB5-AA7E-00CA77617EB6}"/>
    <dgm:cxn modelId="{126D336D-3139-432E-931C-3AEB889C9EC5}" type="presOf" srcId="{F06C04CE-CDF3-46E9-BD9E-BD6E1D041F18}" destId="{7F811993-D318-4654-A959-03AAF3721296}" srcOrd="0" destOrd="2" presId="urn:microsoft.com/office/officeart/2005/8/layout/default"/>
    <dgm:cxn modelId="{C28353B7-5664-4CD5-AB53-632A8166CD59}" type="presParOf" srcId="{D14CAD54-CCE5-40E0-9CCE-F85294A765E2}" destId="{5521B9A2-E3A7-4037-80B6-2655275916FF}" srcOrd="0" destOrd="0" presId="urn:microsoft.com/office/officeart/2005/8/layout/default"/>
    <dgm:cxn modelId="{8B7BFD45-7A99-48E5-9D7E-B8692690C222}" type="presParOf" srcId="{D14CAD54-CCE5-40E0-9CCE-F85294A765E2}" destId="{7E7648BF-0318-4446-A190-FDAF7E5CBD75}" srcOrd="1" destOrd="0" presId="urn:microsoft.com/office/officeart/2005/8/layout/default"/>
    <dgm:cxn modelId="{A60E4FA8-233A-436F-AC1E-E1C93F66425E}" type="presParOf" srcId="{D14CAD54-CCE5-40E0-9CCE-F85294A765E2}" destId="{550C6B08-F64F-4C39-A24D-198D47E07BEF}" srcOrd="2" destOrd="0" presId="urn:microsoft.com/office/officeart/2005/8/layout/default"/>
    <dgm:cxn modelId="{AAAC5590-7257-4F58-84DD-F548DE31C736}" type="presParOf" srcId="{D14CAD54-CCE5-40E0-9CCE-F85294A765E2}" destId="{0F123795-8406-4F29-AF89-5FEE90169D90}" srcOrd="3" destOrd="0" presId="urn:microsoft.com/office/officeart/2005/8/layout/default"/>
    <dgm:cxn modelId="{AC773C7D-0BF2-4A6C-808C-7966CA589D2B}" type="presParOf" srcId="{D14CAD54-CCE5-40E0-9CCE-F85294A765E2}" destId="{A58678B3-BB58-48F1-BFB3-72F0DDB1A070}" srcOrd="4" destOrd="0" presId="urn:microsoft.com/office/officeart/2005/8/layout/default"/>
    <dgm:cxn modelId="{B5F61F4E-ACF7-4C34-BC33-309D89D9FAFB}" type="presParOf" srcId="{D14CAD54-CCE5-40E0-9CCE-F85294A765E2}" destId="{E9BC6EC7-B983-40E6-8EDA-0C5832E6BC57}" srcOrd="5" destOrd="0" presId="urn:microsoft.com/office/officeart/2005/8/layout/default"/>
    <dgm:cxn modelId="{D0044939-9A3C-4F64-B1BE-C933B5D10D77}" type="presParOf" srcId="{D14CAD54-CCE5-40E0-9CCE-F85294A765E2}" destId="{7F811993-D318-4654-A959-03AAF3721296}"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4BAD8-CE25-4DC9-BA14-61EF45724D10}">
      <dsp:nvSpPr>
        <dsp:cNvPr id="0" name=""/>
        <dsp:cNvSpPr/>
      </dsp:nvSpPr>
      <dsp:spPr>
        <a:xfrm>
          <a:off x="0" y="0"/>
          <a:ext cx="3636512" cy="5180014"/>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smtClean="0"/>
            <a:t>Externe Faktoren</a:t>
          </a:r>
          <a:endParaRPr lang="de-CH" sz="2500" kern="1200" dirty="0"/>
        </a:p>
      </dsp:txBody>
      <dsp:txXfrm>
        <a:off x="0" y="0"/>
        <a:ext cx="3636512" cy="1554004"/>
      </dsp:txXfrm>
    </dsp:sp>
    <dsp:sp modelId="{AB26AAFA-2019-47D2-AA60-193D7306A01F}">
      <dsp:nvSpPr>
        <dsp:cNvPr id="0" name=""/>
        <dsp:cNvSpPr/>
      </dsp:nvSpPr>
      <dsp:spPr>
        <a:xfrm>
          <a:off x="367431" y="1554984"/>
          <a:ext cx="2909209" cy="599255"/>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de-DE" sz="1700" kern="1200" dirty="0" smtClean="0"/>
            <a:t>Tiefzinsphase</a:t>
          </a:r>
          <a:endParaRPr lang="de-CH" sz="1700" kern="1200" dirty="0"/>
        </a:p>
      </dsp:txBody>
      <dsp:txXfrm>
        <a:off x="367431" y="1554984"/>
        <a:ext cx="2909209" cy="599255"/>
      </dsp:txXfrm>
    </dsp:sp>
    <dsp:sp modelId="{281843BB-2420-4E0E-9C3F-A85533B7C404}">
      <dsp:nvSpPr>
        <dsp:cNvPr id="0" name=""/>
        <dsp:cNvSpPr/>
      </dsp:nvSpPr>
      <dsp:spPr>
        <a:xfrm>
          <a:off x="367431" y="2246432"/>
          <a:ext cx="2909209" cy="599255"/>
        </a:xfrm>
        <a:prstGeom prst="roundRect">
          <a:avLst>
            <a:gd name="adj" fmla="val 10000"/>
          </a:avLst>
        </a:prstGeom>
        <a:gradFill rotWithShape="0">
          <a:gsLst>
            <a:gs pos="0">
              <a:schemeClr val="accent2">
                <a:shade val="80000"/>
                <a:hueOff val="0"/>
                <a:satOff val="-4670"/>
                <a:lumOff val="5292"/>
                <a:alphaOff val="0"/>
                <a:tint val="50000"/>
                <a:satMod val="300000"/>
              </a:schemeClr>
            </a:gs>
            <a:gs pos="35000">
              <a:schemeClr val="accent2">
                <a:shade val="80000"/>
                <a:hueOff val="0"/>
                <a:satOff val="-4670"/>
                <a:lumOff val="5292"/>
                <a:alphaOff val="0"/>
                <a:tint val="37000"/>
                <a:satMod val="300000"/>
              </a:schemeClr>
            </a:gs>
            <a:gs pos="100000">
              <a:schemeClr val="accent2">
                <a:shade val="80000"/>
                <a:hueOff val="0"/>
                <a:satOff val="-4670"/>
                <a:lumOff val="52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de-DE" sz="1700" kern="1200" dirty="0" smtClean="0"/>
            <a:t>Demographische Entwicklung</a:t>
          </a:r>
        </a:p>
      </dsp:txBody>
      <dsp:txXfrm>
        <a:off x="367431" y="2246432"/>
        <a:ext cx="2909209" cy="599255"/>
      </dsp:txXfrm>
    </dsp:sp>
    <dsp:sp modelId="{80E06E84-E6E6-4284-A4BE-D33FE96A9704}">
      <dsp:nvSpPr>
        <dsp:cNvPr id="0" name=""/>
        <dsp:cNvSpPr/>
      </dsp:nvSpPr>
      <dsp:spPr>
        <a:xfrm>
          <a:off x="367431" y="2937881"/>
          <a:ext cx="2909209" cy="599255"/>
        </a:xfrm>
        <a:prstGeom prst="roundRect">
          <a:avLst>
            <a:gd name="adj" fmla="val 10000"/>
          </a:avLst>
        </a:prstGeom>
        <a:gradFill rotWithShape="0">
          <a:gsLst>
            <a:gs pos="0">
              <a:schemeClr val="accent2">
                <a:shade val="80000"/>
                <a:hueOff val="0"/>
                <a:satOff val="-9340"/>
                <a:lumOff val="10584"/>
                <a:alphaOff val="0"/>
                <a:tint val="50000"/>
                <a:satMod val="300000"/>
              </a:schemeClr>
            </a:gs>
            <a:gs pos="35000">
              <a:schemeClr val="accent2">
                <a:shade val="80000"/>
                <a:hueOff val="0"/>
                <a:satOff val="-9340"/>
                <a:lumOff val="10584"/>
                <a:alphaOff val="0"/>
                <a:tint val="37000"/>
                <a:satMod val="300000"/>
              </a:schemeClr>
            </a:gs>
            <a:gs pos="100000">
              <a:schemeClr val="accent2">
                <a:shade val="80000"/>
                <a:hueOff val="0"/>
                <a:satOff val="-9340"/>
                <a:lumOff val="105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de-DE" sz="1700" kern="1200" dirty="0" smtClean="0"/>
            <a:t>Volatile Kapitalmärkte</a:t>
          </a:r>
        </a:p>
      </dsp:txBody>
      <dsp:txXfrm>
        <a:off x="367431" y="2937881"/>
        <a:ext cx="2909209" cy="599255"/>
      </dsp:txXfrm>
    </dsp:sp>
    <dsp:sp modelId="{860257A6-086B-49E7-AD20-9E049ADC402E}">
      <dsp:nvSpPr>
        <dsp:cNvPr id="0" name=""/>
        <dsp:cNvSpPr/>
      </dsp:nvSpPr>
      <dsp:spPr>
        <a:xfrm>
          <a:off x="367431" y="3629329"/>
          <a:ext cx="2909209" cy="599255"/>
        </a:xfrm>
        <a:prstGeom prst="roundRect">
          <a:avLst>
            <a:gd name="adj" fmla="val 10000"/>
          </a:avLst>
        </a:prstGeom>
        <a:gradFill rotWithShape="0">
          <a:gsLst>
            <a:gs pos="0">
              <a:schemeClr val="accent2">
                <a:shade val="80000"/>
                <a:hueOff val="0"/>
                <a:satOff val="-14010"/>
                <a:lumOff val="15876"/>
                <a:alphaOff val="0"/>
                <a:tint val="50000"/>
                <a:satMod val="300000"/>
              </a:schemeClr>
            </a:gs>
            <a:gs pos="35000">
              <a:schemeClr val="accent2">
                <a:shade val="80000"/>
                <a:hueOff val="0"/>
                <a:satOff val="-14010"/>
                <a:lumOff val="15876"/>
                <a:alphaOff val="0"/>
                <a:tint val="37000"/>
                <a:satMod val="300000"/>
              </a:schemeClr>
            </a:gs>
            <a:gs pos="100000">
              <a:schemeClr val="accent2">
                <a:shade val="80000"/>
                <a:hueOff val="0"/>
                <a:satOff val="-14010"/>
                <a:lumOff val="15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de-DE" sz="1700" kern="1200" dirty="0" smtClean="0"/>
            <a:t>Sinkendes Vertrauen in politische Lösungsmodelle</a:t>
          </a:r>
        </a:p>
      </dsp:txBody>
      <dsp:txXfrm>
        <a:off x="367431" y="3629329"/>
        <a:ext cx="2909209" cy="599255"/>
      </dsp:txXfrm>
    </dsp:sp>
    <dsp:sp modelId="{DC231555-C5F9-4F25-8CAC-E187E05C0DBB}">
      <dsp:nvSpPr>
        <dsp:cNvPr id="0" name=""/>
        <dsp:cNvSpPr/>
      </dsp:nvSpPr>
      <dsp:spPr>
        <a:xfrm>
          <a:off x="367431" y="4320777"/>
          <a:ext cx="2909209" cy="599255"/>
        </a:xfrm>
        <a:prstGeom prst="roundRect">
          <a:avLst>
            <a:gd name="adj" fmla="val 10000"/>
          </a:avLst>
        </a:prstGeom>
        <a:gradFill rotWithShape="0">
          <a:gsLst>
            <a:gs pos="0">
              <a:schemeClr val="accent2">
                <a:shade val="80000"/>
                <a:hueOff val="0"/>
                <a:satOff val="-18679"/>
                <a:lumOff val="21168"/>
                <a:alphaOff val="0"/>
                <a:tint val="50000"/>
                <a:satMod val="300000"/>
              </a:schemeClr>
            </a:gs>
            <a:gs pos="35000">
              <a:schemeClr val="accent2">
                <a:shade val="80000"/>
                <a:hueOff val="0"/>
                <a:satOff val="-18679"/>
                <a:lumOff val="21168"/>
                <a:alphaOff val="0"/>
                <a:tint val="37000"/>
                <a:satMod val="300000"/>
              </a:schemeClr>
            </a:gs>
            <a:gs pos="100000">
              <a:schemeClr val="accent2">
                <a:shade val="80000"/>
                <a:hueOff val="0"/>
                <a:satOff val="-18679"/>
                <a:lumOff val="211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de-DE" sz="1700" kern="1200" dirty="0" smtClean="0"/>
            <a:t>Internationale Rechnungs-legung von Arbeitgebern</a:t>
          </a:r>
        </a:p>
      </dsp:txBody>
      <dsp:txXfrm>
        <a:off x="367431" y="4320777"/>
        <a:ext cx="2909209" cy="599255"/>
      </dsp:txXfrm>
    </dsp:sp>
    <dsp:sp modelId="{BB3BC2DB-8698-4325-86F0-5B3F9BF4F1E0}">
      <dsp:nvSpPr>
        <dsp:cNvPr id="0" name=""/>
        <dsp:cNvSpPr/>
      </dsp:nvSpPr>
      <dsp:spPr>
        <a:xfrm>
          <a:off x="3913031" y="0"/>
          <a:ext cx="3636512" cy="5180014"/>
        </a:xfrm>
        <a:prstGeom prst="roundRect">
          <a:avLst>
            <a:gd name="adj" fmla="val 10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CH" sz="2500" kern="1200" dirty="0" smtClean="0"/>
            <a:t>Interne Faktoren</a:t>
          </a:r>
          <a:endParaRPr lang="de-CH" sz="2500" kern="1200" dirty="0"/>
        </a:p>
      </dsp:txBody>
      <dsp:txXfrm>
        <a:off x="3913031" y="0"/>
        <a:ext cx="3636512" cy="1554004"/>
      </dsp:txXfrm>
    </dsp:sp>
    <dsp:sp modelId="{A1B4A88F-5BE3-4E26-A8D3-37356E98DDEA}">
      <dsp:nvSpPr>
        <dsp:cNvPr id="0" name=""/>
        <dsp:cNvSpPr/>
      </dsp:nvSpPr>
      <dsp:spPr>
        <a:xfrm>
          <a:off x="4276682" y="1555521"/>
          <a:ext cx="2909209" cy="1561845"/>
        </a:xfrm>
        <a:prstGeom prst="roundRect">
          <a:avLst>
            <a:gd name="adj" fmla="val 10000"/>
          </a:avLst>
        </a:prstGeom>
        <a:gradFill rotWithShape="0">
          <a:gsLst>
            <a:gs pos="0">
              <a:schemeClr val="accent2">
                <a:shade val="80000"/>
                <a:hueOff val="0"/>
                <a:satOff val="-23349"/>
                <a:lumOff val="26460"/>
                <a:alphaOff val="0"/>
                <a:tint val="50000"/>
                <a:satMod val="300000"/>
              </a:schemeClr>
            </a:gs>
            <a:gs pos="35000">
              <a:schemeClr val="accent2">
                <a:shade val="80000"/>
                <a:hueOff val="0"/>
                <a:satOff val="-23349"/>
                <a:lumOff val="26460"/>
                <a:alphaOff val="0"/>
                <a:tint val="37000"/>
                <a:satMod val="300000"/>
              </a:schemeClr>
            </a:gs>
            <a:gs pos="100000">
              <a:schemeClr val="accent2">
                <a:shade val="80000"/>
                <a:hueOff val="0"/>
                <a:satOff val="-23349"/>
                <a:lumOff val="264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t>Starre technische Parameter</a:t>
          </a:r>
          <a:endParaRPr lang="de-CH" sz="1800" kern="1200" dirty="0"/>
        </a:p>
      </dsp:txBody>
      <dsp:txXfrm>
        <a:off x="4276682" y="1555521"/>
        <a:ext cx="2909209" cy="1561845"/>
      </dsp:txXfrm>
    </dsp:sp>
    <dsp:sp modelId="{45A108DC-9DEF-4CDE-A2B7-0EAC157B1AE1}">
      <dsp:nvSpPr>
        <dsp:cNvPr id="0" name=""/>
        <dsp:cNvSpPr/>
      </dsp:nvSpPr>
      <dsp:spPr>
        <a:xfrm>
          <a:off x="4276682" y="3357650"/>
          <a:ext cx="2909209" cy="1561845"/>
        </a:xfrm>
        <a:prstGeom prst="roundRect">
          <a:avLst>
            <a:gd name="adj" fmla="val 10000"/>
          </a:avLst>
        </a:prstGeom>
        <a:gradFill rotWithShape="0">
          <a:gsLst>
            <a:gs pos="0">
              <a:schemeClr val="accent2">
                <a:shade val="80000"/>
                <a:hueOff val="0"/>
                <a:satOff val="-28019"/>
                <a:lumOff val="31752"/>
                <a:alphaOff val="0"/>
                <a:tint val="50000"/>
                <a:satMod val="300000"/>
              </a:schemeClr>
            </a:gs>
            <a:gs pos="35000">
              <a:schemeClr val="accent2">
                <a:shade val="80000"/>
                <a:hueOff val="0"/>
                <a:satOff val="-28019"/>
                <a:lumOff val="31752"/>
                <a:alphaOff val="0"/>
                <a:tint val="37000"/>
                <a:satMod val="300000"/>
              </a:schemeClr>
            </a:gs>
            <a:gs pos="100000">
              <a:schemeClr val="accent2">
                <a:shade val="80000"/>
                <a:hueOff val="0"/>
                <a:satOff val="-28019"/>
                <a:lumOff val="31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t>Finanzierungslücken bei  öffentlich-rechtlichen Vorsorgeeinrichtungen</a:t>
          </a:r>
        </a:p>
      </dsp:txBody>
      <dsp:txXfrm>
        <a:off x="4276682" y="3357650"/>
        <a:ext cx="2909209" cy="15618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731206-7669-4842-96C3-85436E2B9596}">
      <dsp:nvSpPr>
        <dsp:cNvPr id="0" name=""/>
        <dsp:cNvSpPr/>
      </dsp:nvSpPr>
      <dsp:spPr>
        <a:xfrm>
          <a:off x="1346994" y="0"/>
          <a:ext cx="4778375" cy="4778375"/>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F44A78-B432-4D15-B167-0D84256D585C}">
      <dsp:nvSpPr>
        <dsp:cNvPr id="0" name=""/>
        <dsp:cNvSpPr/>
      </dsp:nvSpPr>
      <dsp:spPr>
        <a:xfrm>
          <a:off x="1800939" y="453945"/>
          <a:ext cx="1863566" cy="1863566"/>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Deckungsgrad</a:t>
          </a:r>
          <a:endParaRPr lang="de-CH" sz="1800" kern="1200" dirty="0"/>
        </a:p>
      </dsp:txBody>
      <dsp:txXfrm>
        <a:off x="1800939" y="453945"/>
        <a:ext cx="1863566" cy="1863566"/>
      </dsp:txXfrm>
    </dsp:sp>
    <dsp:sp modelId="{7C2E7F4D-962C-47AF-8A83-5C6BA9EEBD20}">
      <dsp:nvSpPr>
        <dsp:cNvPr id="0" name=""/>
        <dsp:cNvSpPr/>
      </dsp:nvSpPr>
      <dsp:spPr>
        <a:xfrm>
          <a:off x="3807857" y="453945"/>
          <a:ext cx="1863566" cy="1863566"/>
        </a:xfrm>
        <a:prstGeom prst="roundRect">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Zins-versprechen</a:t>
          </a:r>
          <a:endParaRPr lang="de-CH" sz="1800" kern="1200" dirty="0"/>
        </a:p>
      </dsp:txBody>
      <dsp:txXfrm>
        <a:off x="3807857" y="453945"/>
        <a:ext cx="1863566" cy="1863566"/>
      </dsp:txXfrm>
    </dsp:sp>
    <dsp:sp modelId="{FBAA4A71-FCE2-4B4B-B7D4-0FCA134B5E76}">
      <dsp:nvSpPr>
        <dsp:cNvPr id="0" name=""/>
        <dsp:cNvSpPr/>
      </dsp:nvSpPr>
      <dsp:spPr>
        <a:xfrm>
          <a:off x="1800939" y="2460863"/>
          <a:ext cx="1863566" cy="1863566"/>
        </a:xfrm>
        <a:prstGeom prst="roundRect">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Struktur / Sanierungs-fähigkeit</a:t>
          </a:r>
          <a:endParaRPr lang="de-CH" sz="1800" kern="1200" dirty="0"/>
        </a:p>
      </dsp:txBody>
      <dsp:txXfrm>
        <a:off x="1800939" y="2460863"/>
        <a:ext cx="1863566" cy="1863566"/>
      </dsp:txXfrm>
    </dsp:sp>
    <dsp:sp modelId="{1D4925A3-1368-465A-BC1C-6717DE79EF06}">
      <dsp:nvSpPr>
        <dsp:cNvPr id="0" name=""/>
        <dsp:cNvSpPr/>
      </dsp:nvSpPr>
      <dsp:spPr>
        <a:xfrm>
          <a:off x="3807857" y="2460863"/>
          <a:ext cx="1863566" cy="1863566"/>
        </a:xfrm>
        <a:prstGeom prst="roundRec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CH" sz="1800" kern="1200" dirty="0" smtClean="0"/>
            <a:t>Anlagerisiko</a:t>
          </a:r>
          <a:endParaRPr lang="de-CH" sz="1800" kern="1200" dirty="0"/>
        </a:p>
      </dsp:txBody>
      <dsp:txXfrm>
        <a:off x="3807857" y="2460863"/>
        <a:ext cx="1863566" cy="18635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1B9A2-E3A7-4037-80B6-2655275916FF}">
      <dsp:nvSpPr>
        <dsp:cNvPr id="0" name=""/>
        <dsp:cNvSpPr/>
      </dsp:nvSpPr>
      <dsp:spPr>
        <a:xfrm>
          <a:off x="897" y="72446"/>
          <a:ext cx="3500716" cy="210042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Deckungsgrad</a:t>
          </a:r>
          <a:endParaRPr lang="de-CH" sz="2200" kern="1200" dirty="0"/>
        </a:p>
        <a:p>
          <a:pPr marL="171450" lvl="1" indent="-171450" algn="l" defTabSz="755650">
            <a:lnSpc>
              <a:spcPct val="90000"/>
            </a:lnSpc>
            <a:spcBef>
              <a:spcPct val="0"/>
            </a:spcBef>
            <a:spcAft>
              <a:spcPct val="15000"/>
            </a:spcAft>
            <a:buChar char="••"/>
          </a:pPr>
          <a:r>
            <a:rPr lang="de-CH" sz="1700" kern="1200" dirty="0" smtClean="0"/>
            <a:t>Ø techn. Zins: 3.3%</a:t>
          </a:r>
          <a:endParaRPr lang="de-CH" sz="1700" kern="1200" dirty="0"/>
        </a:p>
        <a:p>
          <a:pPr marL="171450" lvl="1" indent="-171450" algn="l" defTabSz="755650">
            <a:lnSpc>
              <a:spcPct val="90000"/>
            </a:lnSpc>
            <a:spcBef>
              <a:spcPct val="0"/>
            </a:spcBef>
            <a:spcAft>
              <a:spcPct val="15000"/>
            </a:spcAft>
            <a:buChar char="••"/>
          </a:pPr>
          <a:r>
            <a:rPr lang="de-CH" sz="1700" kern="1200" dirty="0" smtClean="0"/>
            <a:t>Deckungsgrad  VE ohne Staatsgarantie 106.1%</a:t>
          </a:r>
          <a:endParaRPr lang="de-CH" sz="1700" kern="1200" dirty="0"/>
        </a:p>
        <a:p>
          <a:pPr marL="171450" lvl="1" indent="-171450" algn="l" defTabSz="755650">
            <a:lnSpc>
              <a:spcPct val="90000"/>
            </a:lnSpc>
            <a:spcBef>
              <a:spcPct val="0"/>
            </a:spcBef>
            <a:spcAft>
              <a:spcPct val="15000"/>
            </a:spcAft>
            <a:buChar char="••"/>
          </a:pPr>
          <a:r>
            <a:rPr lang="de-CH" sz="1700" kern="1200" dirty="0" smtClean="0"/>
            <a:t>Deckungsgrad  VE mit Staatsgarantie 80.3%</a:t>
          </a:r>
          <a:endParaRPr lang="de-CH" sz="1700" kern="1200" dirty="0"/>
        </a:p>
      </dsp:txBody>
      <dsp:txXfrm>
        <a:off x="897" y="72446"/>
        <a:ext cx="3500716" cy="2100429"/>
      </dsp:txXfrm>
    </dsp:sp>
    <dsp:sp modelId="{550C6B08-F64F-4C39-A24D-198D47E07BEF}">
      <dsp:nvSpPr>
        <dsp:cNvPr id="0" name=""/>
        <dsp:cNvSpPr/>
      </dsp:nvSpPr>
      <dsp:spPr>
        <a:xfrm>
          <a:off x="3851685" y="72446"/>
          <a:ext cx="3500716" cy="2100429"/>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Zinsversprechen</a:t>
          </a:r>
          <a:endParaRPr lang="de-CH" sz="2200" kern="1200" dirty="0"/>
        </a:p>
        <a:p>
          <a:pPr marL="171450" lvl="1" indent="-171450" algn="l" defTabSz="755650">
            <a:lnSpc>
              <a:spcPct val="90000"/>
            </a:lnSpc>
            <a:spcBef>
              <a:spcPct val="0"/>
            </a:spcBef>
            <a:spcAft>
              <a:spcPct val="15000"/>
            </a:spcAft>
            <a:buChar char="••"/>
          </a:pPr>
          <a:r>
            <a:rPr lang="de-CH" sz="1700" kern="1200" dirty="0" smtClean="0"/>
            <a:t>Leistungsprimat: 7.4% der Vorsorgeeinrichtungen</a:t>
          </a:r>
          <a:endParaRPr lang="de-CH" sz="1700" kern="1200" dirty="0"/>
        </a:p>
        <a:p>
          <a:pPr marL="171450" lvl="1" indent="-171450" algn="l" defTabSz="755650">
            <a:lnSpc>
              <a:spcPct val="90000"/>
            </a:lnSpc>
            <a:spcBef>
              <a:spcPct val="0"/>
            </a:spcBef>
            <a:spcAft>
              <a:spcPct val="15000"/>
            </a:spcAft>
            <a:buChar char="••"/>
          </a:pPr>
          <a:r>
            <a:rPr lang="de-CH" sz="1700" kern="1200" dirty="0" smtClean="0"/>
            <a:t>Ø Zinsversprechen bei Pensionierung: 3.9%</a:t>
          </a:r>
          <a:endParaRPr lang="de-CH" sz="1700" kern="1200" dirty="0"/>
        </a:p>
      </dsp:txBody>
      <dsp:txXfrm>
        <a:off x="3851685" y="72446"/>
        <a:ext cx="3500716" cy="2100429"/>
      </dsp:txXfrm>
    </dsp:sp>
    <dsp:sp modelId="{A58678B3-BB58-48F1-BFB3-72F0DDB1A070}">
      <dsp:nvSpPr>
        <dsp:cNvPr id="0" name=""/>
        <dsp:cNvSpPr/>
      </dsp:nvSpPr>
      <dsp:spPr>
        <a:xfrm>
          <a:off x="897" y="2522948"/>
          <a:ext cx="3500716" cy="2100429"/>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Sanierungsfähigkeit</a:t>
          </a:r>
          <a:endParaRPr lang="de-CH" sz="2200" kern="1200" dirty="0"/>
        </a:p>
        <a:p>
          <a:pPr marL="171450" lvl="1" indent="-171450" algn="l" defTabSz="755650">
            <a:lnSpc>
              <a:spcPct val="90000"/>
            </a:lnSpc>
            <a:spcBef>
              <a:spcPct val="0"/>
            </a:spcBef>
            <a:spcAft>
              <a:spcPct val="15000"/>
            </a:spcAft>
            <a:buChar char="••"/>
          </a:pPr>
          <a:r>
            <a:rPr lang="de-CH" sz="1700" kern="1200" dirty="0" smtClean="0"/>
            <a:t>1% Sanierungsbeitrag = 0.35% Deckungsgrad-Verbesserung</a:t>
          </a:r>
          <a:endParaRPr lang="de-CH" sz="1700" kern="1200" dirty="0"/>
        </a:p>
        <a:p>
          <a:pPr marL="171450" lvl="1" indent="-171450" algn="l" defTabSz="755650">
            <a:lnSpc>
              <a:spcPct val="90000"/>
            </a:lnSpc>
            <a:spcBef>
              <a:spcPct val="0"/>
            </a:spcBef>
            <a:spcAft>
              <a:spcPct val="15000"/>
            </a:spcAft>
            <a:buChar char="••"/>
          </a:pPr>
          <a:r>
            <a:rPr lang="de-CH" sz="1700" kern="1200" dirty="0" smtClean="0"/>
            <a:t>1% Minderverzinsung =   0.65% Deckungsgrad-Verbesserung</a:t>
          </a:r>
          <a:endParaRPr lang="de-CH" sz="1700" kern="1200" dirty="0"/>
        </a:p>
      </dsp:txBody>
      <dsp:txXfrm>
        <a:off x="897" y="2522948"/>
        <a:ext cx="3500716" cy="2100429"/>
      </dsp:txXfrm>
    </dsp:sp>
    <dsp:sp modelId="{7F811993-D318-4654-A959-03AAF3721296}">
      <dsp:nvSpPr>
        <dsp:cNvPr id="0" name=""/>
        <dsp:cNvSpPr/>
      </dsp:nvSpPr>
      <dsp:spPr>
        <a:xfrm>
          <a:off x="3851685" y="2522948"/>
          <a:ext cx="3500716" cy="2100429"/>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Anlagerisiko</a:t>
          </a:r>
          <a:endParaRPr lang="de-CH" sz="2200" kern="1200" dirty="0"/>
        </a:p>
        <a:p>
          <a:pPr marL="171450" lvl="1" indent="-171450" algn="l" defTabSz="755650">
            <a:lnSpc>
              <a:spcPct val="90000"/>
            </a:lnSpc>
            <a:spcBef>
              <a:spcPct val="0"/>
            </a:spcBef>
            <a:spcAft>
              <a:spcPct val="15000"/>
            </a:spcAft>
            <a:buChar char="••"/>
          </a:pPr>
          <a:r>
            <a:rPr lang="de-CH" sz="1700" kern="1200" dirty="0" smtClean="0"/>
            <a:t>48% Forderungen und Liquidität</a:t>
          </a:r>
          <a:endParaRPr lang="de-CH" sz="1700" kern="1200" dirty="0"/>
        </a:p>
        <a:p>
          <a:pPr marL="171450" lvl="1" indent="-171450" algn="l" defTabSz="755650">
            <a:lnSpc>
              <a:spcPct val="90000"/>
            </a:lnSpc>
            <a:spcBef>
              <a:spcPct val="0"/>
            </a:spcBef>
            <a:spcAft>
              <a:spcPct val="15000"/>
            </a:spcAft>
            <a:buChar char="••"/>
          </a:pPr>
          <a:r>
            <a:rPr lang="de-CH" sz="1700" kern="1200" dirty="0" smtClean="0"/>
            <a:t>18% Immobilien</a:t>
          </a:r>
          <a:endParaRPr lang="de-CH" sz="1700" kern="1200" dirty="0"/>
        </a:p>
        <a:p>
          <a:pPr marL="171450" lvl="1" indent="-171450" algn="l" defTabSz="755650">
            <a:lnSpc>
              <a:spcPct val="90000"/>
            </a:lnSpc>
            <a:spcBef>
              <a:spcPct val="0"/>
            </a:spcBef>
            <a:spcAft>
              <a:spcPct val="15000"/>
            </a:spcAft>
            <a:buChar char="••"/>
          </a:pPr>
          <a:r>
            <a:rPr lang="de-CH" sz="1700" kern="1200" dirty="0" smtClean="0"/>
            <a:t>28% Aktien</a:t>
          </a:r>
          <a:endParaRPr lang="de-CH" sz="1700" kern="1200" dirty="0"/>
        </a:p>
        <a:p>
          <a:pPr marL="171450" lvl="1" indent="-171450" algn="l" defTabSz="755650">
            <a:lnSpc>
              <a:spcPct val="90000"/>
            </a:lnSpc>
            <a:spcBef>
              <a:spcPct val="0"/>
            </a:spcBef>
            <a:spcAft>
              <a:spcPct val="15000"/>
            </a:spcAft>
            <a:buChar char="••"/>
          </a:pPr>
          <a:r>
            <a:rPr lang="de-CH" sz="1700" kern="1200" dirty="0" smtClean="0"/>
            <a:t>6% Alternative Anlagen</a:t>
          </a:r>
          <a:endParaRPr lang="de-CH" sz="1700" kern="1200" dirty="0"/>
        </a:p>
        <a:p>
          <a:pPr marL="171450" lvl="1" indent="-171450" algn="l" defTabSz="755650">
            <a:lnSpc>
              <a:spcPct val="90000"/>
            </a:lnSpc>
            <a:spcBef>
              <a:spcPct val="0"/>
            </a:spcBef>
            <a:spcAft>
              <a:spcPct val="15000"/>
            </a:spcAft>
            <a:buChar char="••"/>
          </a:pPr>
          <a:r>
            <a:rPr lang="de-CH" sz="1700" kern="1200" dirty="0" smtClean="0"/>
            <a:t>17% Fremdwährungsexposure</a:t>
          </a:r>
          <a:endParaRPr lang="de-CH" sz="1700" kern="1200" dirty="0"/>
        </a:p>
      </dsp:txBody>
      <dsp:txXfrm>
        <a:off x="3851685" y="2522948"/>
        <a:ext cx="3500716" cy="21004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1B9A2-E3A7-4037-80B6-2655275916FF}">
      <dsp:nvSpPr>
        <dsp:cNvPr id="0" name=""/>
        <dsp:cNvSpPr/>
      </dsp:nvSpPr>
      <dsp:spPr>
        <a:xfrm>
          <a:off x="897" y="72446"/>
          <a:ext cx="3500716" cy="210042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Deckungsgrad</a:t>
          </a:r>
          <a:endParaRPr lang="de-CH" sz="2200" kern="1200" dirty="0"/>
        </a:p>
        <a:p>
          <a:pPr marL="171450" lvl="1" indent="-171450" algn="l" defTabSz="755650">
            <a:lnSpc>
              <a:spcPct val="90000"/>
            </a:lnSpc>
            <a:spcBef>
              <a:spcPct val="0"/>
            </a:spcBef>
            <a:spcAft>
              <a:spcPct val="15000"/>
            </a:spcAft>
            <a:buChar char="••"/>
          </a:pPr>
          <a:r>
            <a:rPr lang="de-CH" sz="1700" kern="1200" dirty="0" smtClean="0"/>
            <a:t>Ø techn. Zins: 3.0%</a:t>
          </a:r>
          <a:endParaRPr lang="de-CH" sz="1700" kern="1200" dirty="0"/>
        </a:p>
        <a:p>
          <a:pPr marL="171450" lvl="1" indent="-171450" algn="l" defTabSz="755650">
            <a:lnSpc>
              <a:spcPct val="90000"/>
            </a:lnSpc>
            <a:spcBef>
              <a:spcPct val="0"/>
            </a:spcBef>
            <a:spcAft>
              <a:spcPct val="15000"/>
            </a:spcAft>
            <a:buChar char="••"/>
          </a:pPr>
          <a:r>
            <a:rPr lang="de-CH" sz="1700" kern="1200" dirty="0" smtClean="0"/>
            <a:t>Ø Deckungsgrad: 110.8%</a:t>
          </a:r>
          <a:endParaRPr lang="de-CH" sz="1700" kern="1200" dirty="0"/>
        </a:p>
      </dsp:txBody>
      <dsp:txXfrm>
        <a:off x="897" y="72446"/>
        <a:ext cx="3500716" cy="2100429"/>
      </dsp:txXfrm>
    </dsp:sp>
    <dsp:sp modelId="{550C6B08-F64F-4C39-A24D-198D47E07BEF}">
      <dsp:nvSpPr>
        <dsp:cNvPr id="0" name=""/>
        <dsp:cNvSpPr/>
      </dsp:nvSpPr>
      <dsp:spPr>
        <a:xfrm>
          <a:off x="3851685" y="72446"/>
          <a:ext cx="3500716" cy="2100429"/>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Zinsversprechen</a:t>
          </a:r>
          <a:endParaRPr lang="de-CH" sz="2200" kern="1200" dirty="0"/>
        </a:p>
        <a:p>
          <a:pPr marL="171450" lvl="1" indent="-171450" algn="l" defTabSz="755650">
            <a:lnSpc>
              <a:spcPct val="90000"/>
            </a:lnSpc>
            <a:spcBef>
              <a:spcPct val="0"/>
            </a:spcBef>
            <a:spcAft>
              <a:spcPct val="15000"/>
            </a:spcAft>
            <a:buChar char="••"/>
          </a:pPr>
          <a:r>
            <a:rPr lang="de-CH" sz="1700" kern="1200" dirty="0" smtClean="0"/>
            <a:t>Anteil der VE im Leistungsprimat: 4.8%</a:t>
          </a:r>
          <a:endParaRPr lang="de-CH" sz="1700" kern="1200" dirty="0"/>
        </a:p>
        <a:p>
          <a:pPr marL="171450" lvl="1" indent="-171450" algn="l" defTabSz="755650">
            <a:lnSpc>
              <a:spcPct val="90000"/>
            </a:lnSpc>
            <a:spcBef>
              <a:spcPct val="0"/>
            </a:spcBef>
            <a:spcAft>
              <a:spcPct val="15000"/>
            </a:spcAft>
            <a:buChar char="••"/>
          </a:pPr>
          <a:r>
            <a:rPr lang="de-CH" sz="1700" kern="1200" dirty="0" smtClean="0"/>
            <a:t>Ø Zinsversprechen bei Pensionierung: 3.5%</a:t>
          </a:r>
          <a:endParaRPr lang="de-CH" sz="1700" kern="1200" dirty="0"/>
        </a:p>
      </dsp:txBody>
      <dsp:txXfrm>
        <a:off x="3851685" y="72446"/>
        <a:ext cx="3500716" cy="2100429"/>
      </dsp:txXfrm>
    </dsp:sp>
    <dsp:sp modelId="{A58678B3-BB58-48F1-BFB3-72F0DDB1A070}">
      <dsp:nvSpPr>
        <dsp:cNvPr id="0" name=""/>
        <dsp:cNvSpPr/>
      </dsp:nvSpPr>
      <dsp:spPr>
        <a:xfrm>
          <a:off x="897" y="2522948"/>
          <a:ext cx="3500716" cy="2100429"/>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Sanierungsfähigkeit</a:t>
          </a:r>
          <a:endParaRPr lang="de-CH" sz="2200" kern="1200" dirty="0"/>
        </a:p>
        <a:p>
          <a:pPr marL="171450" lvl="1" indent="-171450" algn="l" defTabSz="755650">
            <a:lnSpc>
              <a:spcPct val="90000"/>
            </a:lnSpc>
            <a:spcBef>
              <a:spcPct val="0"/>
            </a:spcBef>
            <a:spcAft>
              <a:spcPct val="15000"/>
            </a:spcAft>
            <a:buChar char="••"/>
          </a:pPr>
          <a:r>
            <a:rPr lang="de-CH" sz="1700" kern="1200" dirty="0" smtClean="0"/>
            <a:t>1% Sanierungsbeitrag = 0.34% Deckungsgrad-Verbesserung</a:t>
          </a:r>
          <a:endParaRPr lang="de-CH" sz="1700" kern="1200" dirty="0"/>
        </a:p>
        <a:p>
          <a:pPr marL="171450" lvl="1" indent="-171450" algn="l" defTabSz="755650">
            <a:lnSpc>
              <a:spcPct val="90000"/>
            </a:lnSpc>
            <a:spcBef>
              <a:spcPct val="0"/>
            </a:spcBef>
            <a:spcAft>
              <a:spcPct val="15000"/>
            </a:spcAft>
            <a:buChar char="••"/>
          </a:pPr>
          <a:r>
            <a:rPr lang="de-CH" sz="1700" kern="1200" dirty="0" smtClean="0"/>
            <a:t>1% Minderverzinsung =  0.55% Deckungsgrad-Verbesserung</a:t>
          </a:r>
          <a:endParaRPr lang="de-CH" sz="1700" kern="1200" dirty="0"/>
        </a:p>
      </dsp:txBody>
      <dsp:txXfrm>
        <a:off x="897" y="2522948"/>
        <a:ext cx="3500716" cy="2100429"/>
      </dsp:txXfrm>
    </dsp:sp>
    <dsp:sp modelId="{7F811993-D318-4654-A959-03AAF3721296}">
      <dsp:nvSpPr>
        <dsp:cNvPr id="0" name=""/>
        <dsp:cNvSpPr/>
      </dsp:nvSpPr>
      <dsp:spPr>
        <a:xfrm>
          <a:off x="3851685" y="2522948"/>
          <a:ext cx="3500716" cy="2100429"/>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Anlagestruktur</a:t>
          </a:r>
          <a:endParaRPr lang="de-CH" sz="2200" kern="1200" dirty="0"/>
        </a:p>
        <a:p>
          <a:pPr marL="171450" lvl="1" indent="-171450" algn="l" defTabSz="755650">
            <a:lnSpc>
              <a:spcPct val="90000"/>
            </a:lnSpc>
            <a:spcBef>
              <a:spcPct val="0"/>
            </a:spcBef>
            <a:spcAft>
              <a:spcPct val="15000"/>
            </a:spcAft>
            <a:buChar char="••"/>
          </a:pPr>
          <a:r>
            <a:rPr lang="de-CH" sz="1700" kern="1200" dirty="0" smtClean="0"/>
            <a:t>46% Forderungen und Liquidität</a:t>
          </a:r>
          <a:endParaRPr lang="de-CH" sz="1700" kern="1200" dirty="0"/>
        </a:p>
        <a:p>
          <a:pPr marL="171450" lvl="1" indent="-171450" algn="l" defTabSz="755650">
            <a:lnSpc>
              <a:spcPct val="90000"/>
            </a:lnSpc>
            <a:spcBef>
              <a:spcPct val="0"/>
            </a:spcBef>
            <a:spcAft>
              <a:spcPct val="15000"/>
            </a:spcAft>
            <a:buChar char="••"/>
          </a:pPr>
          <a:r>
            <a:rPr lang="de-CH" sz="1700" kern="1200" dirty="0" smtClean="0"/>
            <a:t>18% Immobilien</a:t>
          </a:r>
          <a:endParaRPr lang="de-CH" sz="1700" kern="1200" dirty="0"/>
        </a:p>
        <a:p>
          <a:pPr marL="171450" lvl="1" indent="-171450" algn="l" defTabSz="755650">
            <a:lnSpc>
              <a:spcPct val="90000"/>
            </a:lnSpc>
            <a:spcBef>
              <a:spcPct val="0"/>
            </a:spcBef>
            <a:spcAft>
              <a:spcPct val="15000"/>
            </a:spcAft>
            <a:buChar char="••"/>
          </a:pPr>
          <a:r>
            <a:rPr lang="de-CH" sz="1700" kern="1200" dirty="0" smtClean="0"/>
            <a:t>29% Aktien</a:t>
          </a:r>
          <a:endParaRPr lang="de-CH" sz="1700" kern="1200" dirty="0"/>
        </a:p>
        <a:p>
          <a:pPr marL="171450" lvl="1" indent="-171450" algn="l" defTabSz="755650">
            <a:lnSpc>
              <a:spcPct val="90000"/>
            </a:lnSpc>
            <a:spcBef>
              <a:spcPct val="0"/>
            </a:spcBef>
            <a:spcAft>
              <a:spcPct val="15000"/>
            </a:spcAft>
            <a:buChar char="••"/>
          </a:pPr>
          <a:r>
            <a:rPr lang="de-CH" sz="1700" kern="1200" dirty="0" smtClean="0"/>
            <a:t>7% Alternative Anlagen</a:t>
          </a:r>
          <a:endParaRPr lang="de-CH" sz="1700" kern="1200" dirty="0"/>
        </a:p>
        <a:p>
          <a:pPr marL="171450" lvl="1" indent="-171450" algn="l" defTabSz="755650">
            <a:lnSpc>
              <a:spcPct val="90000"/>
            </a:lnSpc>
            <a:spcBef>
              <a:spcPct val="0"/>
            </a:spcBef>
            <a:spcAft>
              <a:spcPct val="15000"/>
            </a:spcAft>
            <a:buChar char="••"/>
          </a:pPr>
          <a:r>
            <a:rPr lang="de-CH" sz="1700" kern="1200" dirty="0" smtClean="0"/>
            <a:t>17% Fremdwährungsexposure</a:t>
          </a:r>
          <a:endParaRPr lang="de-CH" sz="1700" kern="1200" dirty="0"/>
        </a:p>
      </dsp:txBody>
      <dsp:txXfrm>
        <a:off x="3851685" y="2522948"/>
        <a:ext cx="3500716" cy="210042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21B9A2-E3A7-4037-80B6-2655275916FF}">
      <dsp:nvSpPr>
        <dsp:cNvPr id="0" name=""/>
        <dsp:cNvSpPr/>
      </dsp:nvSpPr>
      <dsp:spPr>
        <a:xfrm>
          <a:off x="897" y="72446"/>
          <a:ext cx="3500716" cy="210042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Deckungsgrad</a:t>
          </a:r>
          <a:endParaRPr lang="de-CH" sz="2200" kern="1200" dirty="0"/>
        </a:p>
        <a:p>
          <a:pPr marL="171450" lvl="1" indent="-171450" algn="l" defTabSz="755650">
            <a:lnSpc>
              <a:spcPct val="90000"/>
            </a:lnSpc>
            <a:spcBef>
              <a:spcPct val="0"/>
            </a:spcBef>
            <a:spcAft>
              <a:spcPct val="15000"/>
            </a:spcAft>
            <a:buChar char="••"/>
          </a:pPr>
          <a:r>
            <a:rPr lang="de-CH" sz="1700" kern="1200" dirty="0" smtClean="0"/>
            <a:t>Ø techn. Zins: 3.3%</a:t>
          </a:r>
          <a:endParaRPr lang="de-CH" sz="1700" kern="1200" dirty="0"/>
        </a:p>
        <a:p>
          <a:pPr marL="171450" lvl="1" indent="-171450" algn="l" defTabSz="755650">
            <a:lnSpc>
              <a:spcPct val="90000"/>
            </a:lnSpc>
            <a:spcBef>
              <a:spcPct val="0"/>
            </a:spcBef>
            <a:spcAft>
              <a:spcPct val="15000"/>
            </a:spcAft>
            <a:buChar char="••"/>
          </a:pPr>
          <a:r>
            <a:rPr lang="de-CH" sz="1700" kern="1200" dirty="0" smtClean="0"/>
            <a:t>Ø Deckungsgrad: 80.4%</a:t>
          </a:r>
          <a:endParaRPr lang="de-CH" sz="1700" kern="1200" dirty="0"/>
        </a:p>
      </dsp:txBody>
      <dsp:txXfrm>
        <a:off x="897" y="72446"/>
        <a:ext cx="3500716" cy="2100429"/>
      </dsp:txXfrm>
    </dsp:sp>
    <dsp:sp modelId="{550C6B08-F64F-4C39-A24D-198D47E07BEF}">
      <dsp:nvSpPr>
        <dsp:cNvPr id="0" name=""/>
        <dsp:cNvSpPr/>
      </dsp:nvSpPr>
      <dsp:spPr>
        <a:xfrm>
          <a:off x="3851685" y="72446"/>
          <a:ext cx="3500716" cy="2100429"/>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Zinsversprechen</a:t>
          </a:r>
          <a:endParaRPr lang="de-CH" sz="2200" kern="1200" dirty="0"/>
        </a:p>
        <a:p>
          <a:pPr marL="171450" lvl="1" indent="-171450" algn="l" defTabSz="755650">
            <a:lnSpc>
              <a:spcPct val="90000"/>
            </a:lnSpc>
            <a:spcBef>
              <a:spcPct val="0"/>
            </a:spcBef>
            <a:spcAft>
              <a:spcPct val="15000"/>
            </a:spcAft>
            <a:buChar char="••"/>
          </a:pPr>
          <a:r>
            <a:rPr lang="de-CH" sz="1700" kern="1200" dirty="0" smtClean="0"/>
            <a:t>Anteil der VE im Leistungsprimat: 42.4%</a:t>
          </a:r>
          <a:endParaRPr lang="de-CH" sz="1700" kern="1200" dirty="0"/>
        </a:p>
        <a:p>
          <a:pPr marL="171450" lvl="1" indent="-171450" algn="l" defTabSz="755650">
            <a:lnSpc>
              <a:spcPct val="90000"/>
            </a:lnSpc>
            <a:spcBef>
              <a:spcPct val="0"/>
            </a:spcBef>
            <a:spcAft>
              <a:spcPct val="15000"/>
            </a:spcAft>
            <a:buChar char="••"/>
          </a:pPr>
          <a:r>
            <a:rPr lang="de-CH" sz="1700" kern="1200" dirty="0" smtClean="0"/>
            <a:t>Ø Zinsversprechen bei Pensionierung: 3.8%</a:t>
          </a:r>
          <a:endParaRPr lang="de-CH" sz="1700" kern="1200" dirty="0"/>
        </a:p>
      </dsp:txBody>
      <dsp:txXfrm>
        <a:off x="3851685" y="72446"/>
        <a:ext cx="3500716" cy="2100429"/>
      </dsp:txXfrm>
    </dsp:sp>
    <dsp:sp modelId="{A58678B3-BB58-48F1-BFB3-72F0DDB1A070}">
      <dsp:nvSpPr>
        <dsp:cNvPr id="0" name=""/>
        <dsp:cNvSpPr/>
      </dsp:nvSpPr>
      <dsp:spPr>
        <a:xfrm>
          <a:off x="897" y="2522948"/>
          <a:ext cx="3500716" cy="2100429"/>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Sanierungsfähigkeit</a:t>
          </a:r>
          <a:endParaRPr lang="de-CH" sz="2200" kern="1200" dirty="0"/>
        </a:p>
        <a:p>
          <a:pPr marL="171450" lvl="1" indent="-171450" algn="l" defTabSz="755650">
            <a:lnSpc>
              <a:spcPct val="90000"/>
            </a:lnSpc>
            <a:spcBef>
              <a:spcPct val="0"/>
            </a:spcBef>
            <a:spcAft>
              <a:spcPct val="15000"/>
            </a:spcAft>
            <a:buChar char="••"/>
          </a:pPr>
          <a:r>
            <a:rPr lang="de-CH" sz="1700" kern="1200" dirty="0" smtClean="0"/>
            <a:t>1% Sanierungsbeitrag = 0.21% Deckungsgrad-Verbesserung</a:t>
          </a:r>
          <a:endParaRPr lang="de-CH" sz="1700" kern="1200" dirty="0"/>
        </a:p>
        <a:p>
          <a:pPr marL="171450" lvl="1" indent="-171450" algn="l" defTabSz="755650">
            <a:lnSpc>
              <a:spcPct val="90000"/>
            </a:lnSpc>
            <a:spcBef>
              <a:spcPct val="0"/>
            </a:spcBef>
            <a:spcAft>
              <a:spcPct val="15000"/>
            </a:spcAft>
            <a:buChar char="••"/>
          </a:pPr>
          <a:r>
            <a:rPr lang="de-CH" sz="1700" kern="1200" dirty="0" smtClean="0"/>
            <a:t>1% Minderverzinsung =  0.47% Deckungsgrad-Verbesserung</a:t>
          </a:r>
          <a:endParaRPr lang="de-CH" sz="1700" kern="1200" dirty="0"/>
        </a:p>
      </dsp:txBody>
      <dsp:txXfrm>
        <a:off x="897" y="2522948"/>
        <a:ext cx="3500716" cy="2100429"/>
      </dsp:txXfrm>
    </dsp:sp>
    <dsp:sp modelId="{7F811993-D318-4654-A959-03AAF3721296}">
      <dsp:nvSpPr>
        <dsp:cNvPr id="0" name=""/>
        <dsp:cNvSpPr/>
      </dsp:nvSpPr>
      <dsp:spPr>
        <a:xfrm>
          <a:off x="3851685" y="2522948"/>
          <a:ext cx="3500716" cy="2100429"/>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CH" sz="2200" kern="1200" dirty="0" smtClean="0"/>
            <a:t>Anlagestruktur</a:t>
          </a:r>
          <a:endParaRPr lang="de-CH" sz="2200" kern="1200" dirty="0"/>
        </a:p>
        <a:p>
          <a:pPr marL="171450" lvl="1" indent="-171450" algn="l" defTabSz="755650">
            <a:lnSpc>
              <a:spcPct val="90000"/>
            </a:lnSpc>
            <a:spcBef>
              <a:spcPct val="0"/>
            </a:spcBef>
            <a:spcAft>
              <a:spcPct val="15000"/>
            </a:spcAft>
            <a:buChar char="••"/>
          </a:pPr>
          <a:r>
            <a:rPr lang="de-CH" sz="1700" kern="1200" dirty="0" smtClean="0"/>
            <a:t>42% Forderungen und Liquidität</a:t>
          </a:r>
          <a:endParaRPr lang="de-CH" sz="1700" kern="1200" dirty="0"/>
        </a:p>
        <a:p>
          <a:pPr marL="171450" lvl="1" indent="-171450" algn="l" defTabSz="755650">
            <a:lnSpc>
              <a:spcPct val="90000"/>
            </a:lnSpc>
            <a:spcBef>
              <a:spcPct val="0"/>
            </a:spcBef>
            <a:spcAft>
              <a:spcPct val="15000"/>
            </a:spcAft>
            <a:buChar char="••"/>
          </a:pPr>
          <a:r>
            <a:rPr lang="de-CH" sz="1700" kern="1200" dirty="0" smtClean="0"/>
            <a:t>23% Immobilien</a:t>
          </a:r>
          <a:endParaRPr lang="de-CH" sz="1700" kern="1200" dirty="0"/>
        </a:p>
        <a:p>
          <a:pPr marL="171450" lvl="1" indent="-171450" algn="l" defTabSz="755650">
            <a:lnSpc>
              <a:spcPct val="90000"/>
            </a:lnSpc>
            <a:spcBef>
              <a:spcPct val="0"/>
            </a:spcBef>
            <a:spcAft>
              <a:spcPct val="15000"/>
            </a:spcAft>
            <a:buChar char="••"/>
          </a:pPr>
          <a:r>
            <a:rPr lang="de-CH" sz="1700" kern="1200" dirty="0" smtClean="0"/>
            <a:t>29% Aktien</a:t>
          </a:r>
          <a:endParaRPr lang="de-CH" sz="1700" kern="1200" dirty="0"/>
        </a:p>
        <a:p>
          <a:pPr marL="171450" lvl="1" indent="-171450" algn="l" defTabSz="755650">
            <a:lnSpc>
              <a:spcPct val="90000"/>
            </a:lnSpc>
            <a:spcBef>
              <a:spcPct val="0"/>
            </a:spcBef>
            <a:spcAft>
              <a:spcPct val="15000"/>
            </a:spcAft>
            <a:buChar char="••"/>
          </a:pPr>
          <a:r>
            <a:rPr lang="de-CH" sz="1700" kern="1200" dirty="0" smtClean="0"/>
            <a:t>6% Alternative Anlagen</a:t>
          </a:r>
          <a:endParaRPr lang="de-CH" sz="1700" kern="1200" dirty="0"/>
        </a:p>
        <a:p>
          <a:pPr marL="171450" lvl="1" indent="-171450" algn="l" defTabSz="755650">
            <a:lnSpc>
              <a:spcPct val="90000"/>
            </a:lnSpc>
            <a:spcBef>
              <a:spcPct val="0"/>
            </a:spcBef>
            <a:spcAft>
              <a:spcPct val="15000"/>
            </a:spcAft>
            <a:buChar char="••"/>
          </a:pPr>
          <a:r>
            <a:rPr lang="de-CH" sz="1700" kern="1200" dirty="0" smtClean="0"/>
            <a:t>20% Fremdwährungsexposure</a:t>
          </a:r>
          <a:endParaRPr lang="de-CH" sz="1700" kern="1200" dirty="0"/>
        </a:p>
      </dsp:txBody>
      <dsp:txXfrm>
        <a:off x="3851685" y="2522948"/>
        <a:ext cx="3500716" cy="21004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2952081" cy="497446"/>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a:defRPr sz="1200"/>
            </a:lvl1pPr>
          </a:lstStyle>
          <a:p>
            <a:pPr>
              <a:defRPr/>
            </a:pPr>
            <a:endParaRPr lang="en-GB"/>
          </a:p>
        </p:txBody>
      </p:sp>
      <p:sp>
        <p:nvSpPr>
          <p:cNvPr id="20483" name="Rectangle 3"/>
          <p:cNvSpPr>
            <a:spLocks noGrp="1" noChangeArrowheads="1"/>
          </p:cNvSpPr>
          <p:nvPr>
            <p:ph type="dt" sz="quarter" idx="1"/>
          </p:nvPr>
        </p:nvSpPr>
        <p:spPr bwMode="auto">
          <a:xfrm>
            <a:off x="3858294" y="1"/>
            <a:ext cx="2952081" cy="497446"/>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algn="r">
              <a:defRPr sz="1200"/>
            </a:lvl1pPr>
          </a:lstStyle>
          <a:p>
            <a:pPr>
              <a:defRPr/>
            </a:pPr>
            <a:endParaRPr lang="en-GB"/>
          </a:p>
        </p:txBody>
      </p:sp>
      <p:sp>
        <p:nvSpPr>
          <p:cNvPr id="20484" name="Rectangle 4"/>
          <p:cNvSpPr>
            <a:spLocks noGrp="1" noChangeArrowheads="1"/>
          </p:cNvSpPr>
          <p:nvPr>
            <p:ph type="ftr" sz="quarter" idx="2"/>
          </p:nvPr>
        </p:nvSpPr>
        <p:spPr bwMode="auto">
          <a:xfrm>
            <a:off x="0" y="9445068"/>
            <a:ext cx="2952081" cy="497445"/>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a:defRPr sz="1200"/>
            </a:lvl1pPr>
          </a:lstStyle>
          <a:p>
            <a:pPr>
              <a:defRPr/>
            </a:pPr>
            <a:endParaRPr lang="en-GB"/>
          </a:p>
        </p:txBody>
      </p:sp>
      <p:sp>
        <p:nvSpPr>
          <p:cNvPr id="20485" name="Rectangle 5"/>
          <p:cNvSpPr>
            <a:spLocks noGrp="1" noChangeArrowheads="1"/>
          </p:cNvSpPr>
          <p:nvPr>
            <p:ph type="sldNum" sz="quarter" idx="3"/>
          </p:nvPr>
        </p:nvSpPr>
        <p:spPr bwMode="auto">
          <a:xfrm>
            <a:off x="3858294" y="9445068"/>
            <a:ext cx="2952081" cy="497445"/>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algn="r">
              <a:defRPr sz="1200"/>
            </a:lvl1pPr>
          </a:lstStyle>
          <a:p>
            <a:pPr>
              <a:defRPr/>
            </a:pPr>
            <a:fld id="{1C82ADF9-AFFC-4F53-BD38-07FA9143E600}" type="slidenum">
              <a:rPr lang="en-GB"/>
              <a:pPr>
                <a:defRPr/>
              </a:pPr>
              <a:t>‹#›</a:t>
            </a:fld>
            <a:endParaRPr lang="en-GB"/>
          </a:p>
        </p:txBody>
      </p:sp>
    </p:spTree>
    <p:extLst>
      <p:ext uri="{BB962C8B-B14F-4D97-AF65-F5344CB8AC3E}">
        <p14:creationId xmlns:p14="http://schemas.microsoft.com/office/powerpoint/2010/main" xmlns="" val="33902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52081" cy="497446"/>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a:defRPr sz="1200"/>
            </a:lvl1pPr>
          </a:lstStyle>
          <a:p>
            <a:pPr>
              <a:defRPr/>
            </a:pPr>
            <a:endParaRPr lang="de-CH"/>
          </a:p>
        </p:txBody>
      </p:sp>
      <p:sp>
        <p:nvSpPr>
          <p:cNvPr id="8195" name="Rectangle 3"/>
          <p:cNvSpPr>
            <a:spLocks noGrp="1" noChangeArrowheads="1"/>
          </p:cNvSpPr>
          <p:nvPr>
            <p:ph type="dt" idx="1"/>
          </p:nvPr>
        </p:nvSpPr>
        <p:spPr bwMode="auto">
          <a:xfrm>
            <a:off x="3858294" y="1"/>
            <a:ext cx="2952081" cy="497446"/>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algn="r">
              <a:defRPr sz="1200"/>
            </a:lvl1pPr>
          </a:lstStyle>
          <a:p>
            <a:pPr>
              <a:defRPr/>
            </a:pPr>
            <a:endParaRPr lang="de-CH"/>
          </a:p>
        </p:txBody>
      </p:sp>
      <p:sp>
        <p:nvSpPr>
          <p:cNvPr id="20484" name="Rectangle 4"/>
          <p:cNvSpPr>
            <a:spLocks noGrp="1" noRot="1" noChangeAspect="1" noChangeArrowheads="1" noTextEdit="1"/>
          </p:cNvSpPr>
          <p:nvPr>
            <p:ph type="sldImg" idx="2"/>
          </p:nvPr>
        </p:nvSpPr>
        <p:spPr bwMode="auto">
          <a:xfrm>
            <a:off x="920750" y="747713"/>
            <a:ext cx="4968875" cy="37258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907834" y="4721735"/>
            <a:ext cx="4994707" cy="4475410"/>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0" y="9445068"/>
            <a:ext cx="2952081" cy="497445"/>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a:defRPr sz="1200"/>
            </a:lvl1pPr>
          </a:lstStyle>
          <a:p>
            <a:pPr>
              <a:defRPr/>
            </a:pPr>
            <a:endParaRPr lang="de-CH"/>
          </a:p>
        </p:txBody>
      </p:sp>
      <p:sp>
        <p:nvSpPr>
          <p:cNvPr id="8199" name="Rectangle 7"/>
          <p:cNvSpPr>
            <a:spLocks noGrp="1" noChangeArrowheads="1"/>
          </p:cNvSpPr>
          <p:nvPr>
            <p:ph type="sldNum" sz="quarter" idx="5"/>
          </p:nvPr>
        </p:nvSpPr>
        <p:spPr bwMode="auto">
          <a:xfrm>
            <a:off x="3858294" y="9445068"/>
            <a:ext cx="2952081" cy="497445"/>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algn="r">
              <a:defRPr sz="1200"/>
            </a:lvl1pPr>
          </a:lstStyle>
          <a:p>
            <a:pPr>
              <a:defRPr/>
            </a:pPr>
            <a:fld id="{2DE8CED2-211F-490E-8982-2DC1058181FA}" type="slidenum">
              <a:rPr lang="de-CH"/>
              <a:pPr>
                <a:defRPr/>
              </a:pPr>
              <a:t>‹#›</a:t>
            </a:fld>
            <a:endParaRPr lang="de-CH"/>
          </a:p>
        </p:txBody>
      </p:sp>
    </p:spTree>
    <p:extLst>
      <p:ext uri="{BB962C8B-B14F-4D97-AF65-F5344CB8AC3E}">
        <p14:creationId xmlns:p14="http://schemas.microsoft.com/office/powerpoint/2010/main" xmlns="" val="2828218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5143500" y="406400"/>
            <a:ext cx="2808288" cy="258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indent="0">
              <a:lnSpc>
                <a:spcPct val="105000"/>
              </a:lnSpc>
              <a:spcBef>
                <a:spcPct val="50000"/>
              </a:spcBef>
              <a:defRPr/>
            </a:pPr>
            <a:r>
              <a:rPr lang="de-CH" sz="800" kern="1500" spc="50" baseline="0" dirty="0" smtClean="0">
                <a:latin typeface="Arial" charset="0"/>
              </a:rPr>
              <a:t> </a:t>
            </a:r>
            <a:r>
              <a:rPr lang="de-CH" sz="800" b="1" kern="2600" spc="50" baseline="0" dirty="0" smtClean="0">
                <a:latin typeface="Arial" charset="0"/>
              </a:rPr>
              <a:t>Oberaufsichtskommission</a:t>
            </a:r>
            <a:r>
              <a:rPr lang="de-CH" sz="800" b="1" dirty="0" smtClean="0">
                <a:latin typeface="Arial" charset="0"/>
              </a:rPr>
              <a:t/>
            </a:r>
            <a:br>
              <a:rPr lang="de-CH" sz="800" b="1" dirty="0" smtClean="0">
                <a:latin typeface="Arial" charset="0"/>
              </a:rPr>
            </a:br>
            <a:r>
              <a:rPr lang="de-CH" sz="800" b="1" dirty="0" smtClean="0">
                <a:latin typeface="Arial" charset="0"/>
              </a:rPr>
              <a:t> </a:t>
            </a:r>
            <a:r>
              <a:rPr lang="de-CH" sz="800" b="1" spc="10" baseline="0" dirty="0" smtClean="0">
                <a:latin typeface="Arial" charset="0"/>
              </a:rPr>
              <a:t>Berufliche Vorsorge OAK BV</a:t>
            </a:r>
            <a:r>
              <a:rPr lang="de-CH" sz="800" b="1" dirty="0" smtClean="0">
                <a:latin typeface="Arial" charset="0"/>
              </a:rPr>
              <a:t>	</a:t>
            </a:r>
            <a:endParaRPr lang="de-CH" sz="800" dirty="0" smtClean="0">
              <a:latin typeface="Arial" charset="0"/>
            </a:endParaRPr>
          </a:p>
        </p:txBody>
      </p:sp>
      <p:grpSp>
        <p:nvGrpSpPr>
          <p:cNvPr id="5" name="Group 43"/>
          <p:cNvGrpSpPr>
            <a:grpSpLocks/>
          </p:cNvGrpSpPr>
          <p:nvPr userDrawn="1"/>
        </p:nvGrpSpPr>
        <p:grpSpPr bwMode="auto">
          <a:xfrm>
            <a:off x="927100" y="390525"/>
            <a:ext cx="1998663" cy="508000"/>
            <a:chOff x="584" y="246"/>
            <a:chExt cx="1259" cy="320"/>
          </a:xfrm>
        </p:grpSpPr>
        <p:sp>
          <p:nvSpPr>
            <p:cNvPr id="6" name="Oval 42"/>
            <p:cNvSpPr>
              <a:spLocks noChangeArrowheads="1"/>
            </p:cNvSpPr>
            <p:nvPr userDrawn="1"/>
          </p:nvSpPr>
          <p:spPr bwMode="auto">
            <a:xfrm>
              <a:off x="603" y="254"/>
              <a:ext cx="134" cy="16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pic>
          <p:nvPicPr>
            <p:cNvPr id="7" name="Picture 40" descr="Logo Schweizerische Eidgenossenschaft"/>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84" y="246"/>
              <a:ext cx="1259"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GB" dirty="0" err="1"/>
              <a:t>Hier</a:t>
            </a:r>
            <a:r>
              <a:rPr lang="en-GB" dirty="0"/>
              <a:t> </a:t>
            </a:r>
            <a:r>
              <a:rPr lang="en-GB" dirty="0" err="1"/>
              <a:t>steht</a:t>
            </a:r>
            <a:r>
              <a:rPr lang="en-GB" dirty="0"/>
              <a:t> </a:t>
            </a:r>
            <a:r>
              <a:rPr lang="en-GB" dirty="0" err="1"/>
              <a:t>der</a:t>
            </a:r>
            <a:r>
              <a:rPr lang="en-GB" dirty="0"/>
              <a:t> Name </a:t>
            </a:r>
            <a:r>
              <a:rPr lang="en-GB" dirty="0" err="1"/>
              <a:t>der</a:t>
            </a:r>
            <a:r>
              <a:rPr lang="en-GB" dirty="0"/>
              <a:t> </a:t>
            </a:r>
            <a:r>
              <a:rPr lang="en-GB" dirty="0" err="1"/>
              <a:t>Präsentation</a:t>
            </a:r>
            <a:r>
              <a:rPr lang="en-GB" dirty="0"/>
              <a:t> </a:t>
            </a:r>
            <a:r>
              <a:rPr lang="en-GB" dirty="0" err="1"/>
              <a:t>geschrieben</a:t>
            </a:r>
            <a:endParaRPr lang="en-GB" dirty="0"/>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r>
              <a:rPr lang="en-GB"/>
              <a:t>Datum der Präsentation</a:t>
            </a:r>
          </a:p>
        </p:txBody>
      </p:sp>
    </p:spTree>
    <p:extLst>
      <p:ext uri="{BB962C8B-B14F-4D97-AF65-F5344CB8AC3E}">
        <p14:creationId xmlns:p14="http://schemas.microsoft.com/office/powerpoint/2010/main" xmlns="" val="46992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5"/>
          <p:cNvSpPr>
            <a:spLocks noGrp="1" noChangeArrowheads="1"/>
          </p:cNvSpPr>
          <p:nvPr>
            <p:ph type="ftr" sz="quarter" idx="10"/>
          </p:nvPr>
        </p:nvSpPr>
        <p:spPr>
          <a:xfrm>
            <a:off x="5314950" y="6491288"/>
            <a:ext cx="2968625" cy="366712"/>
          </a:xfrm>
          <a:prstGeom prst="rect">
            <a:avLst/>
          </a:prstGeom>
          <a:ln/>
        </p:spPr>
        <p:txBody>
          <a:bodyPr/>
          <a:lstStyle>
            <a:lvl1pPr>
              <a:defRPr/>
            </a:lvl1pPr>
          </a:lstStyle>
          <a:p>
            <a:pPr>
              <a:defRPr/>
            </a:pPr>
            <a:r>
              <a:rPr lang="de-CH" smtClean="0"/>
              <a:t>«Thema» | Anlass | Ort, Datum  Referent, Titel &amp; Funktion</a:t>
            </a:r>
            <a:endParaRPr lang="de-CH"/>
          </a:p>
        </p:txBody>
      </p:sp>
    </p:spTree>
    <p:extLst>
      <p:ext uri="{BB962C8B-B14F-4D97-AF65-F5344CB8AC3E}">
        <p14:creationId xmlns:p14="http://schemas.microsoft.com/office/powerpoint/2010/main" xmlns="" val="217029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1338" y="323850"/>
            <a:ext cx="1866900" cy="5903913"/>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285875" y="323850"/>
            <a:ext cx="5453063" cy="59039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5"/>
          <p:cNvSpPr>
            <a:spLocks noGrp="1" noChangeArrowheads="1"/>
          </p:cNvSpPr>
          <p:nvPr>
            <p:ph type="ftr" sz="quarter" idx="10"/>
          </p:nvPr>
        </p:nvSpPr>
        <p:spPr>
          <a:xfrm>
            <a:off x="5314950" y="6491288"/>
            <a:ext cx="2968625" cy="366712"/>
          </a:xfrm>
          <a:prstGeom prst="rect">
            <a:avLst/>
          </a:prstGeom>
          <a:ln/>
        </p:spPr>
        <p:txBody>
          <a:bodyPr/>
          <a:lstStyle>
            <a:lvl1pPr>
              <a:defRPr/>
            </a:lvl1pPr>
          </a:lstStyle>
          <a:p>
            <a:pPr>
              <a:defRPr/>
            </a:pPr>
            <a:r>
              <a:rPr lang="de-CH" smtClean="0"/>
              <a:t>«Thema» | Anlass | Ort, Datum  Referent, Titel &amp; Funktion</a:t>
            </a:r>
            <a:endParaRPr lang="de-CH"/>
          </a:p>
        </p:txBody>
      </p:sp>
    </p:spTree>
    <p:extLst>
      <p:ext uri="{BB962C8B-B14F-4D97-AF65-F5344CB8AC3E}">
        <p14:creationId xmlns:p14="http://schemas.microsoft.com/office/powerpoint/2010/main" xmlns="" val="129020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45"/>
          <p:cNvSpPr>
            <a:spLocks noGrp="1" noChangeArrowheads="1"/>
          </p:cNvSpPr>
          <p:nvPr>
            <p:ph type="ftr" sz="quarter" idx="10"/>
          </p:nvPr>
        </p:nvSpPr>
        <p:spPr>
          <a:xfrm>
            <a:off x="1238249" y="6376988"/>
            <a:ext cx="5514976" cy="366712"/>
          </a:xfrm>
          <a:prstGeom prst="rect">
            <a:avLst/>
          </a:prstGeom>
          <a:ln/>
        </p:spPr>
        <p:txBody>
          <a:bodyPr/>
          <a:lstStyle>
            <a:lvl1pPr marL="0" indent="0">
              <a:defRPr sz="900">
                <a:latin typeface="+mn-lt"/>
              </a:defRPr>
            </a:lvl1p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extLst>
      <p:ext uri="{BB962C8B-B14F-4D97-AF65-F5344CB8AC3E}">
        <p14:creationId xmlns:p14="http://schemas.microsoft.com/office/powerpoint/2010/main" xmlns="" val="159739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xmlns="" val="336292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285875" y="1449388"/>
            <a:ext cx="3659188"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97463" y="1449388"/>
            <a:ext cx="3660775"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xmlns="" val="244376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xmlns="" val="234758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5"/>
          <p:cNvSpPr>
            <a:spLocks noGrp="1" noChangeArrowheads="1"/>
          </p:cNvSpPr>
          <p:nvPr>
            <p:ph type="ftr" sz="quarter" idx="10"/>
          </p:nvPr>
        </p:nvSpPr>
        <p:spPr>
          <a:xfrm>
            <a:off x="5314950" y="6491288"/>
            <a:ext cx="2968625" cy="366712"/>
          </a:xfrm>
          <a:prstGeom prst="rect">
            <a:avLst/>
          </a:prstGeom>
          <a:ln/>
        </p:spPr>
        <p:txBody>
          <a:bodyPr/>
          <a:lstStyle>
            <a:lvl1pPr>
              <a:defRPr/>
            </a:lvl1pPr>
          </a:lstStyle>
          <a:p>
            <a:pPr>
              <a:defRPr/>
            </a:pPr>
            <a:r>
              <a:rPr lang="de-CH" smtClean="0"/>
              <a:t>«Thema» | Anlass | Ort, Datum  Referent, Titel &amp; Funktion</a:t>
            </a:r>
            <a:endParaRPr lang="de-CH"/>
          </a:p>
        </p:txBody>
      </p:sp>
    </p:spTree>
    <p:extLst>
      <p:ext uri="{BB962C8B-B14F-4D97-AF65-F5344CB8AC3E}">
        <p14:creationId xmlns:p14="http://schemas.microsoft.com/office/powerpoint/2010/main" xmlns="" val="360984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5"/>
          <p:cNvSpPr>
            <a:spLocks noGrp="1" noChangeArrowheads="1"/>
          </p:cNvSpPr>
          <p:nvPr>
            <p:ph type="ftr" sz="quarter" idx="10"/>
          </p:nvPr>
        </p:nvSpPr>
        <p:spPr>
          <a:xfrm>
            <a:off x="5314950" y="6491288"/>
            <a:ext cx="2968625" cy="366712"/>
          </a:xfrm>
          <a:prstGeom prst="rect">
            <a:avLst/>
          </a:prstGeom>
          <a:ln/>
        </p:spPr>
        <p:txBody>
          <a:bodyPr/>
          <a:lstStyle>
            <a:lvl1pPr>
              <a:defRPr/>
            </a:lvl1pPr>
          </a:lstStyle>
          <a:p>
            <a:pPr>
              <a:defRPr/>
            </a:pPr>
            <a:r>
              <a:rPr lang="de-CH" smtClean="0"/>
              <a:t>«Thema» | Anlass | Ort, Datum  Referent, Titel &amp; Funktion</a:t>
            </a:r>
            <a:endParaRPr lang="de-CH"/>
          </a:p>
        </p:txBody>
      </p:sp>
    </p:spTree>
    <p:extLst>
      <p:ext uri="{BB962C8B-B14F-4D97-AF65-F5344CB8AC3E}">
        <p14:creationId xmlns:p14="http://schemas.microsoft.com/office/powerpoint/2010/main" xmlns="" val="394960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5"/>
          <p:cNvSpPr>
            <a:spLocks noGrp="1" noChangeArrowheads="1"/>
          </p:cNvSpPr>
          <p:nvPr>
            <p:ph type="ftr" sz="quarter" idx="10"/>
          </p:nvPr>
        </p:nvSpPr>
        <p:spPr>
          <a:xfrm>
            <a:off x="5314950" y="6491288"/>
            <a:ext cx="2968625" cy="366712"/>
          </a:xfrm>
          <a:prstGeom prst="rect">
            <a:avLst/>
          </a:prstGeom>
          <a:ln/>
        </p:spPr>
        <p:txBody>
          <a:bodyPr/>
          <a:lstStyle>
            <a:lvl1pPr>
              <a:defRPr/>
            </a:lvl1pPr>
          </a:lstStyle>
          <a:p>
            <a:pPr>
              <a:defRPr/>
            </a:pPr>
            <a:r>
              <a:rPr lang="de-CH" smtClean="0"/>
              <a:t>«Thema» | Anlass | Ort, Datum  Referent, Titel &amp; Funktion</a:t>
            </a:r>
            <a:endParaRPr lang="de-CH"/>
          </a:p>
        </p:txBody>
      </p:sp>
    </p:spTree>
    <p:extLst>
      <p:ext uri="{BB962C8B-B14F-4D97-AF65-F5344CB8AC3E}">
        <p14:creationId xmlns:p14="http://schemas.microsoft.com/office/powerpoint/2010/main" xmlns="" val="364499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5"/>
          <p:cNvSpPr>
            <a:spLocks noGrp="1" noChangeArrowheads="1"/>
          </p:cNvSpPr>
          <p:nvPr>
            <p:ph type="ftr" sz="quarter" idx="10"/>
          </p:nvPr>
        </p:nvSpPr>
        <p:spPr>
          <a:xfrm>
            <a:off x="5314950" y="6491288"/>
            <a:ext cx="2968625" cy="366712"/>
          </a:xfrm>
          <a:prstGeom prst="rect">
            <a:avLst/>
          </a:prstGeom>
          <a:ln/>
        </p:spPr>
        <p:txBody>
          <a:bodyPr/>
          <a:lstStyle>
            <a:lvl1pPr>
              <a:defRPr/>
            </a:lvl1pPr>
          </a:lstStyle>
          <a:p>
            <a:pPr>
              <a:defRPr/>
            </a:pPr>
            <a:r>
              <a:rPr lang="de-CH" smtClean="0"/>
              <a:t>«Thema» | Anlass | Ort, Datum  Referent, Titel &amp; Funktion</a:t>
            </a:r>
            <a:endParaRPr lang="de-CH"/>
          </a:p>
        </p:txBody>
      </p:sp>
    </p:spTree>
    <p:extLst>
      <p:ext uri="{BB962C8B-B14F-4D97-AF65-F5344CB8AC3E}">
        <p14:creationId xmlns:p14="http://schemas.microsoft.com/office/powerpoint/2010/main" xmlns="" val="3624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
          <p:cNvSpPr txBox="1">
            <a:spLocks noChangeArrowheads="1"/>
          </p:cNvSpPr>
          <p:nvPr/>
        </p:nvSpPr>
        <p:spPr bwMode="auto">
          <a:xfrm>
            <a:off x="533400" y="304800"/>
            <a:ext cx="510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endParaRPr lang="en-CA" smtClean="0">
              <a:latin typeface="Arial" charset="0"/>
            </a:endParaRPr>
          </a:p>
        </p:txBody>
      </p:sp>
      <p:sp>
        <p:nvSpPr>
          <p:cNvPr id="1027" name="Rectangle 27"/>
          <p:cNvSpPr>
            <a:spLocks noGrp="1" noChangeArrowheads="1"/>
          </p:cNvSpPr>
          <p:nvPr>
            <p:ph type="title"/>
          </p:nvPr>
        </p:nvSpPr>
        <p:spPr bwMode="auto">
          <a:xfrm>
            <a:off x="1296988" y="323850"/>
            <a:ext cx="7461250"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Der Titel kann einzeilig sein</a:t>
            </a:r>
          </a:p>
        </p:txBody>
      </p:sp>
      <p:sp>
        <p:nvSpPr>
          <p:cNvPr id="1028" name="Rectangle 28"/>
          <p:cNvSpPr>
            <a:spLocks noGrp="1" noChangeArrowheads="1"/>
          </p:cNvSpPr>
          <p:nvPr>
            <p:ph type="body" idx="1"/>
          </p:nvPr>
        </p:nvSpPr>
        <p:spPr bwMode="auto">
          <a:xfrm>
            <a:off x="1285875" y="1449388"/>
            <a:ext cx="7472363" cy="477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smtClean="0"/>
              <a:t>Um den </a:t>
            </a:r>
            <a:r>
              <a:rPr lang="en-GB" dirty="0" err="1" smtClean="0"/>
              <a:t>Fliesstext</a:t>
            </a:r>
            <a:r>
              <a:rPr lang="en-GB" dirty="0" smtClean="0"/>
              <a:t> </a:t>
            </a:r>
            <a:r>
              <a:rPr lang="en-GB" dirty="0" err="1" smtClean="0"/>
              <a:t>übersichtlich</a:t>
            </a:r>
            <a:r>
              <a:rPr lang="en-GB" dirty="0" smtClean="0"/>
              <a:t> </a:t>
            </a:r>
            <a:r>
              <a:rPr lang="en-GB" dirty="0" err="1" smtClean="0"/>
              <a:t>zu</a:t>
            </a:r>
            <a:r>
              <a:rPr lang="en-GB" dirty="0" smtClean="0"/>
              <a:t> </a:t>
            </a:r>
            <a:r>
              <a:rPr lang="en-GB" dirty="0" err="1" smtClean="0"/>
              <a:t>halten</a:t>
            </a:r>
            <a:r>
              <a:rPr lang="en-GB" dirty="0" smtClean="0"/>
              <a:t>, </a:t>
            </a:r>
            <a:r>
              <a:rPr lang="en-GB" dirty="0" err="1" smtClean="0"/>
              <a:t>sollten</a:t>
            </a:r>
            <a:r>
              <a:rPr lang="en-GB" dirty="0" smtClean="0"/>
              <a:t> </a:t>
            </a:r>
            <a:r>
              <a:rPr lang="en-GB" dirty="0" err="1" smtClean="0"/>
              <a:t>Abschnitte</a:t>
            </a:r>
            <a:endParaRPr lang="en-GB" dirty="0" smtClean="0"/>
          </a:p>
          <a:p>
            <a:pPr lvl="0"/>
            <a:r>
              <a:rPr lang="en-GB" dirty="0" err="1" smtClean="0"/>
              <a:t>gemacht</a:t>
            </a:r>
            <a:r>
              <a:rPr lang="en-GB" dirty="0" smtClean="0"/>
              <a:t> </a:t>
            </a:r>
            <a:r>
              <a:rPr lang="en-GB" dirty="0" err="1" smtClean="0"/>
              <a:t>werden</a:t>
            </a:r>
            <a:r>
              <a:rPr lang="en-GB" dirty="0" smtClean="0"/>
              <a:t>. </a:t>
            </a:r>
            <a:r>
              <a:rPr lang="en-GB" dirty="0" err="1" smtClean="0"/>
              <a:t>Diese</a:t>
            </a:r>
            <a:r>
              <a:rPr lang="en-GB" dirty="0" smtClean="0"/>
              <a:t> </a:t>
            </a:r>
            <a:r>
              <a:rPr lang="en-GB" dirty="0" err="1" smtClean="0"/>
              <a:t>werden</a:t>
            </a:r>
            <a:r>
              <a:rPr lang="en-GB" dirty="0" smtClean="0"/>
              <a:t> </a:t>
            </a:r>
            <a:r>
              <a:rPr lang="en-GB" dirty="0" err="1" smtClean="0"/>
              <a:t>zur</a:t>
            </a:r>
            <a:r>
              <a:rPr lang="en-GB" dirty="0" smtClean="0"/>
              <a:t> </a:t>
            </a:r>
            <a:r>
              <a:rPr lang="en-GB" dirty="0" err="1" smtClean="0"/>
              <a:t>besseren</a:t>
            </a:r>
            <a:r>
              <a:rPr lang="en-GB" dirty="0" smtClean="0"/>
              <a:t> </a:t>
            </a:r>
            <a:r>
              <a:rPr lang="en-GB" dirty="0" err="1" smtClean="0"/>
              <a:t>Lesbarkeit</a:t>
            </a:r>
            <a:endParaRPr lang="en-GB" dirty="0" smtClean="0"/>
          </a:p>
          <a:p>
            <a:pPr lvl="0"/>
            <a:r>
              <a:rPr lang="en-GB" dirty="0" err="1" smtClean="0"/>
              <a:t>jeweils</a:t>
            </a:r>
            <a:r>
              <a:rPr lang="en-GB" dirty="0" smtClean="0"/>
              <a:t> </a:t>
            </a:r>
            <a:r>
              <a:rPr lang="en-GB" dirty="0" err="1" smtClean="0"/>
              <a:t>mit</a:t>
            </a:r>
            <a:r>
              <a:rPr lang="en-GB" dirty="0" smtClean="0"/>
              <a:t> </a:t>
            </a:r>
            <a:r>
              <a:rPr lang="en-GB" dirty="0" err="1" smtClean="0"/>
              <a:t>eine</a:t>
            </a:r>
            <a:r>
              <a:rPr lang="en-GB" dirty="0" smtClean="0"/>
              <a:t> </a:t>
            </a:r>
            <a:r>
              <a:rPr lang="en-GB" dirty="0" err="1" smtClean="0"/>
              <a:t>Blindzeile</a:t>
            </a:r>
            <a:r>
              <a:rPr lang="en-GB" dirty="0" smtClean="0"/>
              <a:t> </a:t>
            </a:r>
            <a:r>
              <a:rPr lang="en-GB" dirty="0" err="1" smtClean="0"/>
              <a:t>getrennt</a:t>
            </a:r>
            <a:r>
              <a:rPr lang="en-GB" dirty="0" smtClean="0"/>
              <a:t>.</a:t>
            </a:r>
            <a:br>
              <a:rPr lang="en-GB" dirty="0" smtClean="0"/>
            </a:br>
            <a:endParaRPr lang="en-GB" dirty="0" smtClean="0"/>
          </a:p>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Vorlagentextes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1029" name="Text Box 33"/>
          <p:cNvSpPr txBox="1">
            <a:spLocks noChangeArrowheads="1"/>
          </p:cNvSpPr>
          <p:nvPr/>
        </p:nvSpPr>
        <p:spPr bwMode="auto">
          <a:xfrm>
            <a:off x="8382000" y="6529388"/>
            <a:ext cx="361950" cy="14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lnSpc>
                <a:spcPct val="105000"/>
              </a:lnSpc>
              <a:spcBef>
                <a:spcPct val="50000"/>
              </a:spcBef>
              <a:defRPr/>
            </a:pPr>
            <a:fld id="{16E5037E-3BD3-4F6C-9CE7-EB6F557F4A9D}" type="slidenum">
              <a:rPr lang="de-CH" sz="900" smtClean="0">
                <a:latin typeface="Arial" charset="0"/>
              </a:rPr>
              <a:pPr algn="r">
                <a:lnSpc>
                  <a:spcPct val="105000"/>
                </a:lnSpc>
                <a:spcBef>
                  <a:spcPct val="50000"/>
                </a:spcBef>
                <a:defRPr/>
              </a:pPr>
              <a:t>‹#›</a:t>
            </a:fld>
            <a:r>
              <a:rPr lang="de-CH" sz="900" dirty="0" smtClean="0">
                <a:latin typeface="Arial" charset="0"/>
              </a:rPr>
              <a:t> </a:t>
            </a:r>
          </a:p>
        </p:txBody>
      </p:sp>
      <p:sp>
        <p:nvSpPr>
          <p:cNvPr id="1030" name="Line 40"/>
          <p:cNvSpPr>
            <a:spLocks noChangeShapeType="1"/>
          </p:cNvSpPr>
          <p:nvPr/>
        </p:nvSpPr>
        <p:spPr bwMode="auto">
          <a:xfrm flipH="1" flipV="1">
            <a:off x="1238250" y="6286500"/>
            <a:ext cx="7543800" cy="365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de-CH"/>
          </a:p>
        </p:txBody>
      </p:sp>
      <p:grpSp>
        <p:nvGrpSpPr>
          <p:cNvPr id="1033" name="Group 51"/>
          <p:cNvGrpSpPr>
            <a:grpSpLocks/>
          </p:cNvGrpSpPr>
          <p:nvPr userDrawn="1"/>
        </p:nvGrpSpPr>
        <p:grpSpPr bwMode="auto">
          <a:xfrm>
            <a:off x="357188" y="385763"/>
            <a:ext cx="268287" cy="306387"/>
            <a:chOff x="449" y="2601"/>
            <a:chExt cx="546" cy="606"/>
          </a:xfrm>
        </p:grpSpPr>
        <p:sp>
          <p:nvSpPr>
            <p:cNvPr id="1034" name="Oval 50"/>
            <p:cNvSpPr>
              <a:spLocks noChangeArrowheads="1"/>
            </p:cNvSpPr>
            <p:nvPr userDrawn="1"/>
          </p:nvSpPr>
          <p:spPr bwMode="auto">
            <a:xfrm>
              <a:off x="507" y="2642"/>
              <a:ext cx="430" cy="49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pic>
          <p:nvPicPr>
            <p:cNvPr id="1035" name="Picture 49" descr="Wappen Schweiz"/>
            <p:cNvPicPr preferRelativeResize="0">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449" y="2601"/>
              <a:ext cx="546" cy="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dt="0"/>
  <p:txStyles>
    <p:titleStyle>
      <a:lvl1pPr algn="l" rtl="0" eaLnBrk="0" fontAlgn="base" hangingPunct="0">
        <a:spcBef>
          <a:spcPct val="0"/>
        </a:spcBef>
        <a:spcAft>
          <a:spcPct val="0"/>
        </a:spcAft>
        <a:defRPr sz="3200" b="1">
          <a:solidFill>
            <a:srgbClr val="000066"/>
          </a:solidFill>
          <a:latin typeface="+mj-lt"/>
          <a:ea typeface="+mj-ea"/>
          <a:cs typeface="+mj-cs"/>
        </a:defRPr>
      </a:lvl1pPr>
      <a:lvl2pPr algn="l" rtl="0" eaLnBrk="0" fontAlgn="base" hangingPunct="0">
        <a:spcBef>
          <a:spcPct val="0"/>
        </a:spcBef>
        <a:spcAft>
          <a:spcPct val="0"/>
        </a:spcAft>
        <a:defRPr sz="3200" b="1">
          <a:solidFill>
            <a:srgbClr val="000066"/>
          </a:solidFill>
          <a:latin typeface="Arial" charset="0"/>
        </a:defRPr>
      </a:lvl2pPr>
      <a:lvl3pPr algn="l" rtl="0" eaLnBrk="0" fontAlgn="base" hangingPunct="0">
        <a:spcBef>
          <a:spcPct val="0"/>
        </a:spcBef>
        <a:spcAft>
          <a:spcPct val="0"/>
        </a:spcAft>
        <a:defRPr sz="3200" b="1">
          <a:solidFill>
            <a:srgbClr val="000066"/>
          </a:solidFill>
          <a:latin typeface="Arial" charset="0"/>
        </a:defRPr>
      </a:lvl3pPr>
      <a:lvl4pPr algn="l" rtl="0" eaLnBrk="0" fontAlgn="base" hangingPunct="0">
        <a:spcBef>
          <a:spcPct val="0"/>
        </a:spcBef>
        <a:spcAft>
          <a:spcPct val="0"/>
        </a:spcAft>
        <a:defRPr sz="3200" b="1">
          <a:solidFill>
            <a:srgbClr val="000066"/>
          </a:solidFill>
          <a:latin typeface="Arial" charset="0"/>
        </a:defRPr>
      </a:lvl4pPr>
      <a:lvl5pPr algn="l" rtl="0" eaLnBrk="0" fontAlgn="base" hangingPunct="0">
        <a:spcBef>
          <a:spcPct val="0"/>
        </a:spcBef>
        <a:spcAft>
          <a:spcPct val="0"/>
        </a:spcAft>
        <a:defRPr sz="3200" b="1">
          <a:solidFill>
            <a:srgbClr val="000066"/>
          </a:solidFill>
          <a:latin typeface="Arial" charset="0"/>
        </a:defRPr>
      </a:lvl5pPr>
      <a:lvl6pPr marL="457200" algn="l" rtl="0" fontAlgn="base">
        <a:spcBef>
          <a:spcPct val="0"/>
        </a:spcBef>
        <a:spcAft>
          <a:spcPct val="0"/>
        </a:spcAft>
        <a:defRPr sz="3200" b="1">
          <a:solidFill>
            <a:srgbClr val="000066"/>
          </a:solidFill>
          <a:latin typeface="Arial" charset="0"/>
        </a:defRPr>
      </a:lvl6pPr>
      <a:lvl7pPr marL="914400" algn="l" rtl="0" fontAlgn="base">
        <a:spcBef>
          <a:spcPct val="0"/>
        </a:spcBef>
        <a:spcAft>
          <a:spcPct val="0"/>
        </a:spcAft>
        <a:defRPr sz="3200" b="1">
          <a:solidFill>
            <a:srgbClr val="000066"/>
          </a:solidFill>
          <a:latin typeface="Arial" charset="0"/>
        </a:defRPr>
      </a:lvl7pPr>
      <a:lvl8pPr marL="1371600" algn="l" rtl="0" fontAlgn="base">
        <a:spcBef>
          <a:spcPct val="0"/>
        </a:spcBef>
        <a:spcAft>
          <a:spcPct val="0"/>
        </a:spcAft>
        <a:defRPr sz="3200" b="1">
          <a:solidFill>
            <a:srgbClr val="000066"/>
          </a:solidFill>
          <a:latin typeface="Arial" charset="0"/>
        </a:defRPr>
      </a:lvl8pPr>
      <a:lvl9pPr marL="1828800" algn="l" rtl="0" fontAlgn="base">
        <a:spcBef>
          <a:spcPct val="0"/>
        </a:spcBef>
        <a:spcAft>
          <a:spcPct val="0"/>
        </a:spcAft>
        <a:defRPr sz="32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100">
          <a:solidFill>
            <a:schemeClr val="tx1"/>
          </a:solidFill>
          <a:latin typeface="+mn-lt"/>
        </a:defRPr>
      </a:lvl3pPr>
      <a:lvl4pPr marL="1600200" indent="-228600" algn="l" rtl="0" eaLnBrk="0" fontAlgn="base" hangingPunct="0">
        <a:spcBef>
          <a:spcPct val="20000"/>
        </a:spcBef>
        <a:spcAft>
          <a:spcPct val="0"/>
        </a:spcAft>
        <a:buClr>
          <a:srgbClr val="C0C0C0"/>
        </a:buClr>
        <a:buChar char="•"/>
        <a:defRPr sz="2100">
          <a:solidFill>
            <a:schemeClr val="tx1"/>
          </a:solidFill>
          <a:latin typeface="+mn-lt"/>
        </a:defRPr>
      </a:lvl4pPr>
      <a:lvl5pPr marL="2057400" indent="-228600" algn="l" rtl="0" eaLnBrk="0" fontAlgn="base" hangingPunct="0">
        <a:spcBef>
          <a:spcPct val="20000"/>
        </a:spcBef>
        <a:spcAft>
          <a:spcPct val="0"/>
        </a:spcAft>
        <a:buClr>
          <a:srgbClr val="DDDDDD"/>
        </a:buClr>
        <a:buChar char="•"/>
        <a:defRPr sz="2100">
          <a:solidFill>
            <a:schemeClr val="tx1"/>
          </a:solidFill>
          <a:latin typeface="+mn-lt"/>
        </a:defRPr>
      </a:lvl5pPr>
      <a:lvl6pPr marL="2514600" indent="-228600" algn="l" rtl="0" fontAlgn="base">
        <a:spcBef>
          <a:spcPct val="20000"/>
        </a:spcBef>
        <a:spcAft>
          <a:spcPct val="0"/>
        </a:spcAft>
        <a:buClr>
          <a:srgbClr val="DDDDDD"/>
        </a:buClr>
        <a:buChar char="•"/>
        <a:defRPr sz="2100">
          <a:solidFill>
            <a:schemeClr val="tx1"/>
          </a:solidFill>
          <a:latin typeface="+mn-lt"/>
        </a:defRPr>
      </a:lvl6pPr>
      <a:lvl7pPr marL="2971800" indent="-228600" algn="l" rtl="0" fontAlgn="base">
        <a:spcBef>
          <a:spcPct val="20000"/>
        </a:spcBef>
        <a:spcAft>
          <a:spcPct val="0"/>
        </a:spcAft>
        <a:buClr>
          <a:srgbClr val="DDDDDD"/>
        </a:buClr>
        <a:buChar char="•"/>
        <a:defRPr sz="2100">
          <a:solidFill>
            <a:schemeClr val="tx1"/>
          </a:solidFill>
          <a:latin typeface="+mn-lt"/>
        </a:defRPr>
      </a:lvl7pPr>
      <a:lvl8pPr marL="3429000" indent="-228600" algn="l" rtl="0" fontAlgn="base">
        <a:spcBef>
          <a:spcPct val="20000"/>
        </a:spcBef>
        <a:spcAft>
          <a:spcPct val="0"/>
        </a:spcAft>
        <a:buClr>
          <a:srgbClr val="DDDDDD"/>
        </a:buClr>
        <a:buChar char="•"/>
        <a:defRPr sz="2100">
          <a:solidFill>
            <a:schemeClr val="tx1"/>
          </a:solidFill>
          <a:latin typeface="+mn-lt"/>
        </a:defRPr>
      </a:lvl8pPr>
      <a:lvl9pPr marL="3886200" indent="-228600" algn="l" rtl="0" fontAlgn="base">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ak-bv.admin.ch/de/themen/erhebung-finanzielle-lage/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oak-bv.admin.ch/fileadmin/dateien/themen/Erhebung_finanzielle_Lage/Berechnungen_2013.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ak-bv.admin.ch/" TargetMode="External"/><Relationship Id="rId2" Type="http://schemas.openxmlformats.org/officeDocument/2006/relationships/hyperlink" Target="mailto:info@oak-bv.admin.ch"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90625" y="1930400"/>
            <a:ext cx="7753350" cy="2773363"/>
          </a:xfrm>
        </p:spPr>
        <p:txBody>
          <a:bodyPr/>
          <a:lstStyle/>
          <a:p>
            <a:pPr eaLnBrk="1" hangingPunct="1"/>
            <a:r>
              <a:rPr lang="de-CH" sz="3600" spc="190" dirty="0" smtClean="0"/>
              <a:t>Bericht finanzielle Lage der Vorsorgeeinrichtungen 2013</a:t>
            </a:r>
            <a:endParaRPr lang="de-CH" sz="3600" dirty="0" smtClean="0"/>
          </a:p>
        </p:txBody>
      </p:sp>
      <p:sp>
        <p:nvSpPr>
          <p:cNvPr id="3075" name="Rectangle 3"/>
          <p:cNvSpPr>
            <a:spLocks noGrp="1" noChangeArrowheads="1"/>
          </p:cNvSpPr>
          <p:nvPr>
            <p:ph type="subTitle" idx="1"/>
          </p:nvPr>
        </p:nvSpPr>
        <p:spPr>
          <a:xfrm>
            <a:off x="1238250" y="5137150"/>
            <a:ext cx="7429500" cy="1263650"/>
          </a:xfrm>
        </p:spPr>
        <p:txBody>
          <a:bodyPr/>
          <a:lstStyle/>
          <a:p>
            <a:pPr eaLnBrk="1" hangingPunct="1"/>
            <a:r>
              <a:rPr lang="de-CH" sz="2000" dirty="0" smtClean="0"/>
              <a:t>SAV Arbeitsgruppentagung, Davos, 5. September 2014</a:t>
            </a:r>
          </a:p>
          <a:p>
            <a:pPr eaLnBrk="1" hangingPunct="1"/>
            <a:r>
              <a:rPr lang="de-CH" sz="2000" dirty="0" smtClean="0"/>
              <a:t>André Tapernoux, Leiter </a:t>
            </a:r>
            <a:r>
              <a:rPr lang="de-CH" sz="2000" dirty="0" err="1" smtClean="0"/>
              <a:t>Risk</a:t>
            </a:r>
            <a:r>
              <a:rPr lang="de-CH" sz="2000" dirty="0" smtClean="0"/>
              <a:t> Management OAK BV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461250" cy="752475"/>
          </a:xfrm>
        </p:spPr>
        <p:txBody>
          <a:bodyPr/>
          <a:lstStyle/>
          <a:p>
            <a:r>
              <a:rPr lang="de-CH" dirty="0" smtClean="0"/>
              <a:t>Erhebung finanzielle Lage </a:t>
            </a:r>
            <a:endParaRPr lang="de-CH" dirty="0"/>
          </a:p>
        </p:txBody>
      </p:sp>
      <p:sp>
        <p:nvSpPr>
          <p:cNvPr id="5" name="Inhaltsplatzhalter 2"/>
          <p:cNvSpPr>
            <a:spLocks noGrp="1"/>
          </p:cNvSpPr>
          <p:nvPr>
            <p:ph idx="1"/>
          </p:nvPr>
        </p:nvSpPr>
        <p:spPr>
          <a:xfrm>
            <a:off x="1257300" y="1114426"/>
            <a:ext cx="7505700" cy="1219200"/>
          </a:xfrm>
        </p:spPr>
        <p:txBody>
          <a:bodyPr/>
          <a:lstStyle/>
          <a:p>
            <a:pPr marL="0" indent="0" eaLnBrk="1" hangingPunct="1">
              <a:buFontTx/>
              <a:buNone/>
              <a:defRPr/>
            </a:pPr>
            <a:r>
              <a:rPr lang="de-CH" dirty="0" smtClean="0"/>
              <a:t>Aktuelle und vergleichbare Zahlen zur finanziellen Lage und Risikosituation sind Voraussetzung für die risikoorientierte Aufsicht:</a:t>
            </a:r>
            <a:endParaRPr lang="de-CH" sz="2400" dirty="0" smtClean="0"/>
          </a:p>
        </p:txBody>
      </p:sp>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
        <p:nvSpPr>
          <p:cNvPr id="9" name="Inhaltsplatzhalter 2"/>
          <p:cNvSpPr txBox="1">
            <a:spLocks/>
          </p:cNvSpPr>
          <p:nvPr/>
        </p:nvSpPr>
        <p:spPr bwMode="auto">
          <a:xfrm>
            <a:off x="1266825" y="2143126"/>
            <a:ext cx="2857500" cy="395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80975" indent="-180975" eaLnBrk="1" hangingPunct="1">
              <a:spcBef>
                <a:spcPts val="1200"/>
              </a:spcBef>
              <a:buFont typeface="Arial" pitchFamily="34" charset="0"/>
              <a:buChar char="•"/>
              <a:defRPr/>
            </a:pPr>
            <a:r>
              <a:rPr lang="de-CH" sz="2100" dirty="0" smtClean="0">
                <a:latin typeface="+mn-lt"/>
              </a:rPr>
              <a:t>Von der OAK BV definierte einheitliche und vergleichbare Risikokennzahlen für alle VE in der Schweiz </a:t>
            </a:r>
          </a:p>
          <a:p>
            <a:pPr marL="180975" indent="-180975" eaLnBrk="1" hangingPunct="1">
              <a:spcBef>
                <a:spcPts val="1200"/>
              </a:spcBef>
              <a:buFont typeface="Arial" pitchFamily="34" charset="0"/>
              <a:buChar char="•"/>
              <a:defRPr/>
            </a:pPr>
            <a:r>
              <a:rPr lang="de-CH" sz="2100" dirty="0" smtClean="0">
                <a:latin typeface="+mn-lt"/>
              </a:rPr>
              <a:t>Aktuelle Zahlen, Erhebung per Ende Februar mittels Online-Formular </a:t>
            </a:r>
          </a:p>
        </p:txBody>
      </p:sp>
      <p:grpSp>
        <p:nvGrpSpPr>
          <p:cNvPr id="11" name="Group 10"/>
          <p:cNvGrpSpPr/>
          <p:nvPr/>
        </p:nvGrpSpPr>
        <p:grpSpPr>
          <a:xfrm>
            <a:off x="4167276" y="1863945"/>
            <a:ext cx="4848136" cy="4041556"/>
            <a:chOff x="4072026" y="2159220"/>
            <a:chExt cx="4848136" cy="4041556"/>
          </a:xfrm>
        </p:grpSpPr>
        <p:pic>
          <p:nvPicPr>
            <p:cNvPr id="2051" name="Picture 3"/>
            <p:cNvPicPr>
              <a:picLocks noChangeAspect="1" noChangeArrowheads="1"/>
            </p:cNvPicPr>
            <p:nvPr/>
          </p:nvPicPr>
          <p:blipFill>
            <a:blip r:embed="rId2" cstate="print"/>
            <a:srcRect l="1481" t="38388" r="2733" b="6279"/>
            <a:stretch>
              <a:fillRect/>
            </a:stretch>
          </p:blipFill>
          <p:spPr bwMode="auto">
            <a:xfrm>
              <a:off x="4072026" y="3457575"/>
              <a:ext cx="4848136" cy="2743201"/>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l="1481" t="6628" r="2733" b="65454"/>
            <a:stretch>
              <a:fillRect/>
            </a:stretch>
          </p:blipFill>
          <p:spPr bwMode="auto">
            <a:xfrm>
              <a:off x="4072026" y="2159220"/>
              <a:ext cx="4848136" cy="1384080"/>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Risikoparameter finanzielle Lage</a:t>
            </a:r>
            <a:endParaRPr lang="de-CH" dirty="0"/>
          </a:p>
        </p:txBody>
      </p:sp>
      <p:graphicFrame>
        <p:nvGraphicFramePr>
          <p:cNvPr id="5" name="Content Placeholder 4"/>
          <p:cNvGraphicFramePr>
            <a:graphicFrameLocks noGrp="1"/>
          </p:cNvGraphicFramePr>
          <p:nvPr>
            <p:ph idx="1"/>
          </p:nvPr>
        </p:nvGraphicFramePr>
        <p:xfrm>
          <a:off x="790575" y="1458913"/>
          <a:ext cx="7472363" cy="477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09573" y="2381250"/>
            <a:ext cx="2438400" cy="1200329"/>
          </a:xfrm>
          <a:prstGeom prst="rect">
            <a:avLst/>
          </a:prstGeom>
          <a:noFill/>
        </p:spPr>
        <p:txBody>
          <a:bodyPr wrap="square" rtlCol="0">
            <a:spAutoFit/>
          </a:bodyPr>
          <a:lstStyle/>
          <a:p>
            <a:r>
              <a:rPr lang="de-CH" sz="1800" dirty="0" smtClean="0">
                <a:latin typeface="+mn-lt"/>
              </a:rPr>
              <a:t>mit einheitlichen Parametern </a:t>
            </a:r>
          </a:p>
          <a:p>
            <a:r>
              <a:rPr lang="de-CH" sz="1800" dirty="0" smtClean="0">
                <a:latin typeface="+mn-lt"/>
              </a:rPr>
              <a:t>(techn. Zinssatz, Generationentafel)</a:t>
            </a:r>
            <a:endParaRPr lang="de-CH" sz="1800" dirty="0">
              <a:latin typeface="+mn-lt"/>
            </a:endParaRPr>
          </a:p>
        </p:txBody>
      </p:sp>
      <p:graphicFrame>
        <p:nvGraphicFramePr>
          <p:cNvPr id="7" name="Object 6"/>
          <p:cNvGraphicFramePr>
            <a:graphicFrameLocks noChangeAspect="1"/>
          </p:cNvGraphicFramePr>
          <p:nvPr/>
        </p:nvGraphicFramePr>
        <p:xfrm>
          <a:off x="476248" y="1695450"/>
          <a:ext cx="1722436" cy="631417"/>
        </p:xfrm>
        <a:graphic>
          <a:graphicData uri="http://schemas.openxmlformats.org/presentationml/2006/ole">
            <p:oleObj spid="_x0000_s1026" name="Equazione" r:id="rId8" imgW="1143000" imgH="419040" progId="Equation.3">
              <p:embed/>
            </p:oleObj>
          </a:graphicData>
        </a:graphic>
      </p:graphicFrame>
      <p:sp>
        <p:nvSpPr>
          <p:cNvPr id="8" name="TextBox 7"/>
          <p:cNvSpPr txBox="1"/>
          <p:nvPr/>
        </p:nvSpPr>
        <p:spPr>
          <a:xfrm>
            <a:off x="6905625" y="4286250"/>
            <a:ext cx="1838325" cy="952500"/>
          </a:xfrm>
          <a:prstGeom prst="rect">
            <a:avLst/>
          </a:prstGeom>
          <a:noFill/>
        </p:spPr>
        <p:txBody>
          <a:bodyPr wrap="square" rtlCol="0">
            <a:spAutoFit/>
          </a:bodyPr>
          <a:lstStyle/>
          <a:p>
            <a:r>
              <a:rPr lang="de-CH" sz="1800" dirty="0" smtClean="0">
                <a:latin typeface="+mn-lt"/>
              </a:rPr>
              <a:t>Risiko Anlagen gegenüber Verpflichtung</a:t>
            </a:r>
            <a:endParaRPr lang="de-CH" sz="1800" dirty="0">
              <a:latin typeface="+mn-lt"/>
            </a:endParaRPr>
          </a:p>
        </p:txBody>
      </p:sp>
      <p:sp>
        <p:nvSpPr>
          <p:cNvPr id="9" name="TextBox 8"/>
          <p:cNvSpPr txBox="1"/>
          <p:nvPr/>
        </p:nvSpPr>
        <p:spPr>
          <a:xfrm>
            <a:off x="409573" y="4314824"/>
            <a:ext cx="2266951" cy="1200329"/>
          </a:xfrm>
          <a:prstGeom prst="rect">
            <a:avLst/>
          </a:prstGeom>
          <a:noFill/>
        </p:spPr>
        <p:txBody>
          <a:bodyPr wrap="square" rtlCol="0">
            <a:spAutoFit/>
          </a:bodyPr>
          <a:lstStyle/>
          <a:p>
            <a:r>
              <a:rPr lang="de-CH" sz="1800" dirty="0" smtClean="0">
                <a:latin typeface="+mn-lt"/>
              </a:rPr>
              <a:t>Auswirkung eines Prozents Sanierungsbeitrag / Minderverzinsung</a:t>
            </a:r>
            <a:endParaRPr lang="de-CH" sz="1800" dirty="0">
              <a:latin typeface="+mn-lt"/>
            </a:endParaRPr>
          </a:p>
        </p:txBody>
      </p:sp>
      <p:sp>
        <p:nvSpPr>
          <p:cNvPr id="10" name="TextBox 9"/>
          <p:cNvSpPr txBox="1"/>
          <p:nvPr/>
        </p:nvSpPr>
        <p:spPr>
          <a:xfrm>
            <a:off x="6905625" y="2486024"/>
            <a:ext cx="2000250" cy="646331"/>
          </a:xfrm>
          <a:prstGeom prst="rect">
            <a:avLst/>
          </a:prstGeom>
          <a:noFill/>
        </p:spPr>
        <p:txBody>
          <a:bodyPr wrap="square" rtlCol="0">
            <a:spAutoFit/>
          </a:bodyPr>
          <a:lstStyle/>
          <a:p>
            <a:r>
              <a:rPr lang="de-CH" sz="1800" dirty="0" smtClean="0">
                <a:latin typeface="+mn-lt"/>
              </a:rPr>
              <a:t>Zinsversprechen für Leistungen</a:t>
            </a:r>
            <a:endParaRPr lang="de-CH" sz="1800" dirty="0">
              <a:latin typeface="+mn-lt"/>
            </a:endParaRPr>
          </a:p>
        </p:txBody>
      </p:sp>
      <p:sp>
        <p:nvSpPr>
          <p:cNvPr id="11" name="TextBox 10"/>
          <p:cNvSpPr txBox="1"/>
          <p:nvPr/>
        </p:nvSpPr>
        <p:spPr>
          <a:xfrm>
            <a:off x="2019300" y="1281113"/>
            <a:ext cx="510076" cy="461665"/>
          </a:xfrm>
          <a:prstGeom prst="rect">
            <a:avLst/>
          </a:prstGeom>
          <a:noFill/>
        </p:spPr>
        <p:txBody>
          <a:bodyPr wrap="none" rtlCol="0">
            <a:spAutoFit/>
          </a:bodyPr>
          <a:lstStyle/>
          <a:p>
            <a:r>
              <a:rPr lang="de-CH" dirty="0" smtClean="0">
                <a:solidFill>
                  <a:srgbClr val="FF0000"/>
                </a:solidFill>
                <a:latin typeface="+mj-lt"/>
              </a:rPr>
              <a:t>2x</a:t>
            </a:r>
            <a:endParaRPr lang="de-CH" dirty="0">
              <a:solidFill>
                <a:srgbClr val="FF0000"/>
              </a:solidFill>
              <a:latin typeface="+mj-lt"/>
            </a:endParaRPr>
          </a:p>
        </p:txBody>
      </p:sp>
      <p:sp>
        <p:nvSpPr>
          <p:cNvPr id="12" name="TextBox 11"/>
          <p:cNvSpPr txBox="1"/>
          <p:nvPr/>
        </p:nvSpPr>
        <p:spPr>
          <a:xfrm>
            <a:off x="6505575" y="1281113"/>
            <a:ext cx="510076" cy="461665"/>
          </a:xfrm>
          <a:prstGeom prst="rect">
            <a:avLst/>
          </a:prstGeom>
          <a:noFill/>
        </p:spPr>
        <p:txBody>
          <a:bodyPr wrap="none" rtlCol="0">
            <a:spAutoFit/>
          </a:bodyPr>
          <a:lstStyle/>
          <a:p>
            <a:r>
              <a:rPr lang="de-CH" dirty="0" smtClean="0">
                <a:solidFill>
                  <a:srgbClr val="FF0000"/>
                </a:solidFill>
                <a:latin typeface="+mj-lt"/>
              </a:rPr>
              <a:t>1x</a:t>
            </a:r>
            <a:endParaRPr lang="de-CH" dirty="0">
              <a:solidFill>
                <a:srgbClr val="FF0000"/>
              </a:solidFill>
              <a:latin typeface="+mj-lt"/>
            </a:endParaRPr>
          </a:p>
        </p:txBody>
      </p:sp>
      <p:sp>
        <p:nvSpPr>
          <p:cNvPr id="13" name="TextBox 12"/>
          <p:cNvSpPr txBox="1"/>
          <p:nvPr/>
        </p:nvSpPr>
        <p:spPr>
          <a:xfrm>
            <a:off x="6505575" y="5710238"/>
            <a:ext cx="510076" cy="461665"/>
          </a:xfrm>
          <a:prstGeom prst="rect">
            <a:avLst/>
          </a:prstGeom>
          <a:noFill/>
        </p:spPr>
        <p:txBody>
          <a:bodyPr wrap="none" rtlCol="0">
            <a:spAutoFit/>
          </a:bodyPr>
          <a:lstStyle/>
          <a:p>
            <a:r>
              <a:rPr lang="de-CH" dirty="0" smtClean="0">
                <a:solidFill>
                  <a:srgbClr val="FF0000"/>
                </a:solidFill>
                <a:latin typeface="+mj-lt"/>
              </a:rPr>
              <a:t>1x</a:t>
            </a:r>
            <a:endParaRPr lang="de-CH" dirty="0">
              <a:solidFill>
                <a:srgbClr val="FF0000"/>
              </a:solidFill>
              <a:latin typeface="+mj-lt"/>
            </a:endParaRPr>
          </a:p>
        </p:txBody>
      </p:sp>
      <p:sp>
        <p:nvSpPr>
          <p:cNvPr id="14" name="TextBox 13"/>
          <p:cNvSpPr txBox="1"/>
          <p:nvPr/>
        </p:nvSpPr>
        <p:spPr>
          <a:xfrm>
            <a:off x="2019300" y="5710238"/>
            <a:ext cx="510076" cy="461665"/>
          </a:xfrm>
          <a:prstGeom prst="rect">
            <a:avLst/>
          </a:prstGeom>
          <a:noFill/>
        </p:spPr>
        <p:txBody>
          <a:bodyPr wrap="none" rtlCol="0">
            <a:spAutoFit/>
          </a:bodyPr>
          <a:lstStyle/>
          <a:p>
            <a:r>
              <a:rPr lang="de-CH" dirty="0" smtClean="0">
                <a:solidFill>
                  <a:srgbClr val="FF0000"/>
                </a:solidFill>
                <a:latin typeface="+mj-lt"/>
              </a:rPr>
              <a:t>1x</a:t>
            </a:r>
            <a:endParaRPr lang="de-CH" dirty="0">
              <a:solidFill>
                <a:srgbClr val="FF0000"/>
              </a:solidFill>
              <a:latin typeface="+mj-lt"/>
            </a:endParaRPr>
          </a:p>
        </p:txBody>
      </p:sp>
      <p:sp>
        <p:nvSpPr>
          <p:cNvPr id="15" name="TextBox 14"/>
          <p:cNvSpPr txBox="1"/>
          <p:nvPr/>
        </p:nvSpPr>
        <p:spPr>
          <a:xfrm>
            <a:off x="7153275" y="5824538"/>
            <a:ext cx="1542410" cy="307777"/>
          </a:xfrm>
          <a:prstGeom prst="rect">
            <a:avLst/>
          </a:prstGeom>
          <a:noFill/>
        </p:spPr>
        <p:txBody>
          <a:bodyPr wrap="none" rtlCol="0">
            <a:spAutoFit/>
          </a:bodyPr>
          <a:lstStyle/>
          <a:p>
            <a:r>
              <a:rPr lang="de-CH" sz="1400" dirty="0" smtClean="0">
                <a:solidFill>
                  <a:srgbClr val="FF0000"/>
                </a:solidFill>
                <a:latin typeface="+mj-lt"/>
              </a:rPr>
              <a:t>rot = Gewichtung</a:t>
            </a:r>
            <a:endParaRPr lang="de-CH" sz="1400" dirty="0">
              <a:solidFill>
                <a:srgbClr val="FF0000"/>
              </a:solidFill>
              <a:latin typeface="+mj-lt"/>
            </a:endParaRPr>
          </a:p>
        </p:txBody>
      </p:sp>
      <p:sp>
        <p:nvSpPr>
          <p:cNvPr id="1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7461250" cy="733425"/>
          </a:xfrm>
        </p:spPr>
        <p:txBody>
          <a:bodyPr/>
          <a:lstStyle/>
          <a:p>
            <a:r>
              <a:rPr lang="de-CH" dirty="0" smtClean="0"/>
              <a:t>Auswertungen </a:t>
            </a:r>
            <a:endParaRPr lang="de-CH" dirty="0"/>
          </a:p>
        </p:txBody>
      </p:sp>
      <p:sp>
        <p:nvSpPr>
          <p:cNvPr id="5" name="Inhaltsplatzhalter 2"/>
          <p:cNvSpPr>
            <a:spLocks noGrp="1"/>
          </p:cNvSpPr>
          <p:nvPr>
            <p:ph idx="1"/>
          </p:nvPr>
        </p:nvSpPr>
        <p:spPr>
          <a:xfrm>
            <a:off x="1257300" y="1028700"/>
            <a:ext cx="7472363" cy="4724400"/>
          </a:xfrm>
        </p:spPr>
        <p:txBody>
          <a:bodyPr/>
          <a:lstStyle/>
          <a:p>
            <a:pPr eaLnBrk="1" hangingPunct="1">
              <a:spcBef>
                <a:spcPts val="1200"/>
              </a:spcBef>
              <a:defRPr/>
            </a:pPr>
            <a:r>
              <a:rPr lang="de-CH" dirty="0" smtClean="0"/>
              <a:t>Bewertungen bei allen Risikodimensionen und des Gesamtrisikos </a:t>
            </a:r>
          </a:p>
          <a:p>
            <a:pPr eaLnBrk="1" hangingPunct="1">
              <a:spcBef>
                <a:spcPts val="1200"/>
              </a:spcBef>
              <a:defRPr/>
            </a:pPr>
            <a:r>
              <a:rPr lang="de-CH" dirty="0" smtClean="0"/>
              <a:t>Einteilung der Vorsorgeeirichtungen in die Risikostufen 1 (geringes Risiko) bis 5 (hohes Risiko)</a:t>
            </a:r>
          </a:p>
          <a:p>
            <a:pPr eaLnBrk="1" hangingPunct="1">
              <a:spcBef>
                <a:spcPts val="1200"/>
              </a:spcBef>
              <a:defRPr/>
            </a:pPr>
            <a:r>
              <a:rPr lang="de-CH" dirty="0" smtClean="0"/>
              <a:t>Unterscheidung und unterschiedlicher Massstab für Vorsorgeeinrichtungen ohne und Vorsorgeeinrichtungen mit Staatsgarantie (Teilkapitalisierung) </a:t>
            </a:r>
          </a:p>
          <a:p>
            <a:pPr eaLnBrk="1" hangingPunct="1">
              <a:spcBef>
                <a:spcPts val="1200"/>
              </a:spcBef>
              <a:defRPr/>
            </a:pPr>
            <a:r>
              <a:rPr lang="de-CH" dirty="0" smtClean="0"/>
              <a:t>Transparenz gegenüber den Vorsorgeeinrichtungen bezüglich ihrer individuellen Risikoeinschätzung und der Berechnungsmethode </a:t>
            </a:r>
          </a:p>
          <a:p>
            <a:pPr eaLnBrk="1" hangingPunct="1">
              <a:spcBef>
                <a:spcPts val="1200"/>
              </a:spcBef>
              <a:defRPr/>
            </a:pPr>
            <a:r>
              <a:rPr lang="de-CH" dirty="0" smtClean="0"/>
              <a:t>Einschätzung der finanziellen Lage und des Gesamtrisikos des Systems der 2. Säule</a:t>
            </a:r>
          </a:p>
        </p:txBody>
      </p:sp>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Bericht</a:t>
            </a:r>
            <a:endParaRPr lang="de-CH" dirty="0"/>
          </a:p>
        </p:txBody>
      </p:sp>
      <p:sp>
        <p:nvSpPr>
          <p:cNvPr id="3" name="Content Placeholder 2"/>
          <p:cNvSpPr>
            <a:spLocks noGrp="1"/>
          </p:cNvSpPr>
          <p:nvPr>
            <p:ph idx="1"/>
          </p:nvPr>
        </p:nvSpPr>
        <p:spPr>
          <a:xfrm>
            <a:off x="1285875" y="1449388"/>
            <a:ext cx="3095625" cy="3198812"/>
          </a:xfrm>
        </p:spPr>
        <p:txBody>
          <a:bodyPr/>
          <a:lstStyle/>
          <a:p>
            <a:r>
              <a:rPr lang="de-CH" dirty="0" smtClean="0"/>
              <a:t>Bericht mit den wichtigsten Ergebnissen wird von der OAK BV veröffentlicht</a:t>
            </a:r>
          </a:p>
          <a:p>
            <a:r>
              <a:rPr lang="de-CH" dirty="0" smtClean="0">
                <a:hlinkClick r:id="rId2"/>
              </a:rPr>
              <a:t>http://www.oak-bv.admin.ch/de/themen/erhebung-finanzielle-lage/index.html</a:t>
            </a:r>
            <a:endParaRPr lang="de-CH" dirty="0" smtClean="0"/>
          </a:p>
          <a:p>
            <a:endParaRPr lang="de-CH" dirty="0" smtClean="0"/>
          </a:p>
          <a:p>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pic>
        <p:nvPicPr>
          <p:cNvPr id="3074" name="Picture 2"/>
          <p:cNvPicPr>
            <a:picLocks noChangeAspect="1" noChangeArrowheads="1"/>
          </p:cNvPicPr>
          <p:nvPr/>
        </p:nvPicPr>
        <p:blipFill>
          <a:blip r:embed="rId3" cstate="print"/>
          <a:srcRect l="27448" t="15465" r="27676" b="18953"/>
          <a:stretch>
            <a:fillRect/>
          </a:stretch>
        </p:blipFill>
        <p:spPr bwMode="auto">
          <a:xfrm>
            <a:off x="4514850" y="742950"/>
            <a:ext cx="3752850" cy="5372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Wichtigste Risikokomponenten</a:t>
            </a:r>
            <a:endParaRPr lang="de-CH" dirty="0"/>
          </a:p>
        </p:txBody>
      </p:sp>
      <p:graphicFrame>
        <p:nvGraphicFramePr>
          <p:cNvPr id="5" name="Content Placeholder 4"/>
          <p:cNvGraphicFramePr>
            <a:graphicFrameLocks noGrp="1"/>
          </p:cNvGraphicFramePr>
          <p:nvPr>
            <p:ph idx="1"/>
          </p:nvPr>
        </p:nvGraphicFramePr>
        <p:xfrm>
          <a:off x="1162050" y="1142999"/>
          <a:ext cx="7353300" cy="469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Wichtigste Risikokomponenten für die VE ohne Staatsgarantie</a:t>
            </a:r>
            <a:endParaRPr lang="de-CH" dirty="0"/>
          </a:p>
        </p:txBody>
      </p:sp>
      <p:sp>
        <p:nvSpPr>
          <p:cNvPr id="4" name="Fußzeilenplatzhalter 3"/>
          <p:cNvSpPr>
            <a:spLocks noGrp="1"/>
          </p:cNvSpPr>
          <p:nvPr>
            <p:ph type="ftr" sz="quarter" idx="10"/>
          </p:nvPr>
        </p:nvSpPr>
        <p:spPr/>
        <p:txBody>
          <a:bodyPr/>
          <a:lstStyle/>
          <a:p>
            <a:pPr>
              <a:defRPr/>
            </a:pPr>
            <a:r>
              <a:rPr lang="de-CH" b="1" dirty="0" smtClean="0"/>
              <a:t>«Gesamtsicht über die finanzielle Lage des Systems der beruflichen Vorsorge» </a:t>
            </a:r>
            <a:r>
              <a:rPr lang="de-CH" dirty="0" smtClean="0"/>
              <a:t>| 41. AWP-Tagung | Bern, 25.06.2014 Manfred Hüsler, </a:t>
            </a:r>
            <a:r>
              <a:rPr lang="de-CH" dirty="0" err="1" smtClean="0"/>
              <a:t>lic</a:t>
            </a:r>
            <a:r>
              <a:rPr lang="de-CH" dirty="0" smtClean="0"/>
              <a:t>. </a:t>
            </a:r>
            <a:r>
              <a:rPr lang="de-CH" dirty="0" err="1" smtClean="0"/>
              <a:t>iur</a:t>
            </a:r>
            <a:r>
              <a:rPr lang="de-CH" dirty="0" smtClean="0"/>
              <a:t>. | Direktor OAK BV</a:t>
            </a:r>
            <a:endParaRPr lang="de-CH" dirty="0"/>
          </a:p>
        </p:txBody>
      </p:sp>
      <p:graphicFrame>
        <p:nvGraphicFramePr>
          <p:cNvPr id="5" name="Content Placeholder 4"/>
          <p:cNvGraphicFramePr>
            <a:graphicFrameLocks noGrp="1"/>
          </p:cNvGraphicFramePr>
          <p:nvPr>
            <p:ph idx="1"/>
          </p:nvPr>
        </p:nvGraphicFramePr>
        <p:xfrm>
          <a:off x="1162050" y="1247774"/>
          <a:ext cx="7353300" cy="469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Wichtigste Risikokomponenten für die VE mit Staatsgarantie</a:t>
            </a:r>
            <a:endParaRPr lang="de-CH" dirty="0"/>
          </a:p>
        </p:txBody>
      </p:sp>
      <p:graphicFrame>
        <p:nvGraphicFramePr>
          <p:cNvPr id="5" name="Content Placeholder 4"/>
          <p:cNvGraphicFramePr>
            <a:graphicFrameLocks noGrp="1"/>
          </p:cNvGraphicFramePr>
          <p:nvPr>
            <p:ph idx="1"/>
          </p:nvPr>
        </p:nvGraphicFramePr>
        <p:xfrm>
          <a:off x="1200150" y="1362074"/>
          <a:ext cx="7353300" cy="469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ergebnisse</a:t>
            </a:r>
            <a:endParaRPr lang="de-CH" dirty="0"/>
          </a:p>
        </p:txBody>
      </p:sp>
      <p:sp>
        <p:nvSpPr>
          <p:cNvPr id="3" name="Text Placeholder 2"/>
          <p:cNvSpPr>
            <a:spLocks noGrp="1"/>
          </p:cNvSpPr>
          <p:nvPr>
            <p:ph type="body" idx="1"/>
          </p:nvPr>
        </p:nvSpPr>
        <p:spPr/>
        <p:txBody>
          <a:bodyPr/>
          <a:lstStyle/>
          <a:p>
            <a:r>
              <a:rPr lang="de-CH" dirty="0" smtClean="0"/>
              <a:t>Teil III</a:t>
            </a:r>
            <a:endParaRPr lang="de-CH" dirty="0"/>
          </a:p>
        </p:txBody>
      </p:sp>
      <p:sp>
        <p:nvSpPr>
          <p:cNvPr id="5" name="Footer Placeholder 3"/>
          <p:cNvSpPr txBox="1">
            <a:spLocks/>
          </p:cNvSpPr>
          <p:nvPr/>
        </p:nvSpPr>
        <p:spPr>
          <a:xfrm>
            <a:off x="1238249" y="6376988"/>
            <a:ext cx="5514976" cy="3667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900" b="1" i="0" u="none" strike="noStrike" kern="1200" cap="none" spc="0" normalizeH="0" baseline="0" noProof="0" dirty="0" smtClean="0">
                <a:ln>
                  <a:noFill/>
                </a:ln>
                <a:solidFill>
                  <a:schemeClr val="tx1"/>
                </a:solidFill>
                <a:effectLst/>
                <a:uLnTx/>
                <a:uFillTx/>
                <a:latin typeface="+mn-lt"/>
                <a:ea typeface="+mn-ea"/>
                <a:cs typeface="+mn-cs"/>
              </a:rPr>
              <a:t>«Bericht finanzielle Lage der Vorsorgeeinrichtungen»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SAV Arbeitsgruppe Personalversicherung | Davos, 5. September 2014 </a:t>
            </a:r>
            <a:r>
              <a:rPr kumimoji="0" lang="de-CH" sz="900" b="1" i="0" u="none" strike="noStrike" kern="1200" cap="none" spc="0" normalizeH="0" baseline="0" noProof="0" dirty="0" smtClean="0">
                <a:ln>
                  <a:noFill/>
                </a:ln>
                <a:solidFill>
                  <a:schemeClr val="tx1"/>
                </a:solidFill>
                <a:effectLst/>
                <a:uLnTx/>
                <a:uFillTx/>
                <a:latin typeface="+mn-lt"/>
                <a:ea typeface="+mn-ea"/>
                <a:cs typeface="+mn-cs"/>
              </a:rPr>
              <a:t>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André Tapernoux, Leiter </a:t>
            </a:r>
            <a:r>
              <a:rPr kumimoji="0" lang="de-CH" sz="900" b="0" i="0" u="none" strike="noStrike" kern="1200" cap="none" spc="0" normalizeH="0" baseline="0" noProof="0" dirty="0" err="1" smtClean="0">
                <a:ln>
                  <a:noFill/>
                </a:ln>
                <a:solidFill>
                  <a:schemeClr val="tx1"/>
                </a:solidFill>
                <a:effectLst/>
                <a:uLnTx/>
                <a:uFillTx/>
                <a:latin typeface="+mn-lt"/>
                <a:ea typeface="+mn-ea"/>
                <a:cs typeface="+mn-cs"/>
              </a:rPr>
              <a:t>Risk</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Management OAK BV</a:t>
            </a:r>
            <a:endParaRPr kumimoji="0" lang="de-CH"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Individuelle Auswertung</a:t>
            </a:r>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pic>
        <p:nvPicPr>
          <p:cNvPr id="4098" name="Picture 2"/>
          <p:cNvPicPr>
            <a:picLocks noChangeAspect="1" noChangeArrowheads="1"/>
          </p:cNvPicPr>
          <p:nvPr/>
        </p:nvPicPr>
        <p:blipFill>
          <a:blip r:embed="rId2" cstate="print"/>
          <a:srcRect b="52874"/>
          <a:stretch>
            <a:fillRect/>
          </a:stretch>
        </p:blipFill>
        <p:spPr bwMode="auto">
          <a:xfrm>
            <a:off x="334622" y="1354385"/>
            <a:ext cx="4407911" cy="2733675"/>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47126"/>
          <a:stretch>
            <a:fillRect/>
          </a:stretch>
        </p:blipFill>
        <p:spPr bwMode="auto">
          <a:xfrm>
            <a:off x="4736089" y="1332121"/>
            <a:ext cx="4407911" cy="3067050"/>
          </a:xfrm>
          <a:prstGeom prst="rect">
            <a:avLst/>
          </a:prstGeom>
          <a:noFill/>
          <a:ln w="9525">
            <a:noFill/>
            <a:miter lim="800000"/>
            <a:headEnd/>
            <a:tailEnd/>
          </a:ln>
        </p:spPr>
      </p:pic>
      <p:sp>
        <p:nvSpPr>
          <p:cNvPr id="8" name="TextBox 7"/>
          <p:cNvSpPr txBox="1"/>
          <p:nvPr/>
        </p:nvSpPr>
        <p:spPr>
          <a:xfrm>
            <a:off x="936434" y="4274546"/>
            <a:ext cx="7403335" cy="1815882"/>
          </a:xfrm>
          <a:prstGeom prst="rect">
            <a:avLst/>
          </a:prstGeom>
          <a:noFill/>
        </p:spPr>
        <p:txBody>
          <a:bodyPr wrap="square" rtlCol="0">
            <a:spAutoFit/>
          </a:bodyPr>
          <a:lstStyle/>
          <a:p>
            <a:r>
              <a:rPr lang="de-CH" sz="1400" dirty="0" smtClean="0">
                <a:latin typeface="+mn-lt"/>
              </a:rPr>
              <a:t>Diese Kennzahlen und Risikostufen dienen einzig einer Beschreibung der Systemrisiken im Rahmen des Berichts zur finanziellen Lage der Vorsorgeeinrichtungen. Insbesondere sind mit diesen Kennzahlen und Risikostufen nicht sämtliche spezifischen Risiken der einzelnen Vorsorgeeinrichtungen abschätzbar. Die Beurteilung der individuellen Risikosituation ist in der Verantwortung des obersten Organs der Vorsorgeeinrichtung und erfolgt gestützt auf die Empfehlungen des Experten für berufliche Vorsorge.</a:t>
            </a:r>
          </a:p>
          <a:p>
            <a:r>
              <a:rPr lang="de-CH" sz="1400" dirty="0" smtClean="0">
                <a:latin typeface="+mn-lt"/>
              </a:rPr>
              <a:t>Die Berechnungen können sind hier beschrieben: </a:t>
            </a:r>
            <a:r>
              <a:rPr lang="de-CH" sz="1400" dirty="0" smtClean="0">
                <a:latin typeface="+mn-lt"/>
                <a:hlinkClick r:id="rId3"/>
              </a:rPr>
              <a:t>http://www.oak-bv.admin.ch/fileadmin/dateien/themen/Erhebung_finanzielle_Lage/Berechnungen_2013.pdf</a:t>
            </a:r>
            <a:r>
              <a:rPr lang="de-CH" sz="1400" dirty="0" smtClean="0">
                <a:latin typeface="+mn-lt"/>
              </a:rPr>
              <a:t> </a:t>
            </a:r>
            <a:endParaRPr lang="de-CH" sz="14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Risiko-Exposition der VE</a:t>
            </a:r>
            <a:br>
              <a:rPr lang="de-CH" dirty="0" smtClean="0"/>
            </a:br>
            <a:r>
              <a:rPr lang="de-CH" b="0" dirty="0" smtClean="0">
                <a:solidFill>
                  <a:schemeClr val="tx2"/>
                </a:solidFill>
              </a:rPr>
              <a:t> </a:t>
            </a:r>
            <a:r>
              <a:rPr lang="de-CH" sz="2000" b="0" dirty="0" smtClean="0">
                <a:solidFill>
                  <a:schemeClr val="tx2"/>
                </a:solidFill>
              </a:rPr>
              <a:t>(gewichtet nach Bilanzsummen per 31.12.2013)</a:t>
            </a:r>
            <a:endParaRPr lang="de-CH" sz="2000" dirty="0"/>
          </a:p>
        </p:txBody>
      </p:sp>
      <p:sp>
        <p:nvSpPr>
          <p:cNvPr id="13" name="Textfeld 12"/>
          <p:cNvSpPr txBox="1"/>
          <p:nvPr/>
        </p:nvSpPr>
        <p:spPr>
          <a:xfrm rot="16200000">
            <a:off x="-74962" y="4896268"/>
            <a:ext cx="2081019" cy="400110"/>
          </a:xfrm>
          <a:prstGeom prst="rect">
            <a:avLst/>
          </a:prstGeom>
          <a:noFill/>
        </p:spPr>
        <p:txBody>
          <a:bodyPr wrap="none" rtlCol="0">
            <a:spAutoFit/>
          </a:bodyPr>
          <a:lstStyle/>
          <a:p>
            <a:r>
              <a:rPr lang="fr-CH" sz="2000" dirty="0" smtClean="0">
                <a:latin typeface="+mj-lt"/>
              </a:rPr>
              <a:t>Zinsversprechen</a:t>
            </a:r>
            <a:endParaRPr lang="fr-CH" sz="2000" dirty="0">
              <a:latin typeface="+mj-lt"/>
            </a:endParaRPr>
          </a:p>
        </p:txBody>
      </p:sp>
      <p:grpSp>
        <p:nvGrpSpPr>
          <p:cNvPr id="3" name="Gruppieren 13"/>
          <p:cNvGrpSpPr/>
          <p:nvPr/>
        </p:nvGrpSpPr>
        <p:grpSpPr>
          <a:xfrm>
            <a:off x="797242" y="1333500"/>
            <a:ext cx="8099492" cy="4951095"/>
            <a:chOff x="797242" y="1181100"/>
            <a:chExt cx="8099492" cy="4951095"/>
          </a:xfrm>
        </p:grpSpPr>
        <p:sp>
          <p:nvSpPr>
            <p:cNvPr id="15" name="Textfeld 14"/>
            <p:cNvSpPr txBox="1"/>
            <p:nvPr/>
          </p:nvSpPr>
          <p:spPr>
            <a:xfrm rot="16200000">
              <a:off x="77814" y="2226093"/>
              <a:ext cx="1838965" cy="400110"/>
            </a:xfrm>
            <a:prstGeom prst="rect">
              <a:avLst/>
            </a:prstGeom>
            <a:noFill/>
          </p:spPr>
          <p:txBody>
            <a:bodyPr wrap="none" rtlCol="0">
              <a:spAutoFit/>
            </a:bodyPr>
            <a:lstStyle/>
            <a:p>
              <a:r>
                <a:rPr lang="fr-CH" sz="2000" dirty="0" smtClean="0">
                  <a:latin typeface="+mj-lt"/>
                </a:rPr>
                <a:t>Deckungsgrad</a:t>
              </a:r>
              <a:endParaRPr lang="fr-CH" sz="2000" dirty="0">
                <a:latin typeface="+mj-lt"/>
              </a:endParaRPr>
            </a:p>
          </p:txBody>
        </p:sp>
        <p:sp>
          <p:nvSpPr>
            <p:cNvPr id="16" name="Textfeld 15"/>
            <p:cNvSpPr txBox="1"/>
            <p:nvPr/>
          </p:nvSpPr>
          <p:spPr>
            <a:xfrm rot="5400000" flipH="1">
              <a:off x="8091784" y="4804193"/>
              <a:ext cx="1127232" cy="400110"/>
            </a:xfrm>
            <a:prstGeom prst="rect">
              <a:avLst/>
            </a:prstGeom>
            <a:noFill/>
          </p:spPr>
          <p:txBody>
            <a:bodyPr wrap="none" rtlCol="0">
              <a:spAutoFit/>
            </a:bodyPr>
            <a:lstStyle/>
            <a:p>
              <a:r>
                <a:rPr lang="fr-CH" sz="2000" dirty="0" smtClean="0">
                  <a:latin typeface="+mj-lt"/>
                </a:rPr>
                <a:t>Anlagen</a:t>
              </a:r>
              <a:endParaRPr lang="fr-CH" sz="2000" dirty="0">
                <a:latin typeface="+mj-lt"/>
              </a:endParaRPr>
            </a:p>
          </p:txBody>
        </p:sp>
        <p:sp>
          <p:nvSpPr>
            <p:cNvPr id="17" name="Textfeld 16"/>
            <p:cNvSpPr txBox="1"/>
            <p:nvPr/>
          </p:nvSpPr>
          <p:spPr>
            <a:xfrm rot="5400000" flipH="1">
              <a:off x="7477435" y="2251493"/>
              <a:ext cx="2438488" cy="400110"/>
            </a:xfrm>
            <a:prstGeom prst="rect">
              <a:avLst/>
            </a:prstGeom>
            <a:noFill/>
          </p:spPr>
          <p:txBody>
            <a:bodyPr wrap="none" rtlCol="0">
              <a:spAutoFit/>
            </a:bodyPr>
            <a:lstStyle/>
            <a:p>
              <a:r>
                <a:rPr lang="fr-CH" sz="2000" dirty="0" smtClean="0">
                  <a:latin typeface="+mj-lt"/>
                </a:rPr>
                <a:t>Sanierungsfähigkeit</a:t>
              </a:r>
              <a:endParaRPr lang="fr-CH" sz="2000" dirty="0">
                <a:latin typeface="+mj-lt"/>
              </a:endParaRPr>
            </a:p>
          </p:txBody>
        </p:sp>
        <p:pic>
          <p:nvPicPr>
            <p:cNvPr id="18" name="Picture 2"/>
            <p:cNvPicPr>
              <a:picLocks noChangeAspect="1" noChangeArrowheads="1"/>
            </p:cNvPicPr>
            <p:nvPr/>
          </p:nvPicPr>
          <p:blipFill>
            <a:blip r:embed="rId2" cstate="print"/>
            <a:srcRect/>
            <a:stretch>
              <a:fillRect/>
            </a:stretch>
          </p:blipFill>
          <p:spPr bwMode="auto">
            <a:xfrm>
              <a:off x="1136650" y="1190625"/>
              <a:ext cx="3726180" cy="2407920"/>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print"/>
            <a:srcRect/>
            <a:stretch>
              <a:fillRect/>
            </a:stretch>
          </p:blipFill>
          <p:spPr bwMode="auto">
            <a:xfrm>
              <a:off x="1127125" y="3724275"/>
              <a:ext cx="3726180" cy="2407920"/>
            </a:xfrm>
            <a:prstGeom prst="rect">
              <a:avLst/>
            </a:prstGeom>
            <a:noFill/>
            <a:ln w="9525">
              <a:noFill/>
              <a:miter lim="800000"/>
              <a:headEnd/>
              <a:tailEnd/>
            </a:ln>
            <a:effectLst/>
          </p:spPr>
        </p:pic>
        <p:pic>
          <p:nvPicPr>
            <p:cNvPr id="20" name="Picture 4"/>
            <p:cNvPicPr>
              <a:picLocks noChangeAspect="1" noChangeArrowheads="1"/>
            </p:cNvPicPr>
            <p:nvPr/>
          </p:nvPicPr>
          <p:blipFill>
            <a:blip r:embed="rId4" cstate="print"/>
            <a:srcRect/>
            <a:stretch>
              <a:fillRect/>
            </a:stretch>
          </p:blipFill>
          <p:spPr bwMode="auto">
            <a:xfrm>
              <a:off x="4794250" y="1181100"/>
              <a:ext cx="3726180" cy="2407920"/>
            </a:xfrm>
            <a:prstGeom prst="rect">
              <a:avLst/>
            </a:prstGeom>
            <a:noFill/>
            <a:ln w="9525">
              <a:noFill/>
              <a:miter lim="800000"/>
              <a:headEnd/>
              <a:tailEnd/>
            </a:ln>
            <a:effectLst/>
          </p:spPr>
        </p:pic>
        <p:pic>
          <p:nvPicPr>
            <p:cNvPr id="21" name="Picture 5"/>
            <p:cNvPicPr>
              <a:picLocks noChangeAspect="1" noChangeArrowheads="1"/>
            </p:cNvPicPr>
            <p:nvPr/>
          </p:nvPicPr>
          <p:blipFill>
            <a:blip r:embed="rId5" cstate="print"/>
            <a:srcRect/>
            <a:stretch>
              <a:fillRect/>
            </a:stretch>
          </p:blipFill>
          <p:spPr bwMode="auto">
            <a:xfrm>
              <a:off x="4794250" y="3705225"/>
              <a:ext cx="3726180" cy="2407920"/>
            </a:xfrm>
            <a:prstGeom prst="rect">
              <a:avLst/>
            </a:prstGeom>
            <a:noFill/>
            <a:ln w="9525">
              <a:noFill/>
              <a:miter lim="800000"/>
              <a:headEnd/>
              <a:tailEnd/>
            </a:ln>
            <a:effectLst/>
          </p:spPr>
        </p:pic>
      </p:grpSp>
      <p:sp>
        <p:nvSpPr>
          <p:cNvPr id="14"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40719 Artikel NZZ Ferber.PNG"/>
          <p:cNvPicPr>
            <a:picLocks noGrp="1" noChangeAspect="1"/>
          </p:cNvPicPr>
          <p:nvPr>
            <p:ph idx="1"/>
          </p:nvPr>
        </p:nvPicPr>
        <p:blipFill>
          <a:blip r:embed="rId2" cstate="print"/>
          <a:srcRect l="5262" t="2757" b="2121"/>
          <a:stretch>
            <a:fillRect/>
          </a:stretch>
        </p:blipFill>
        <p:spPr>
          <a:xfrm>
            <a:off x="1218226" y="428625"/>
            <a:ext cx="7601923" cy="5724525"/>
          </a:xfrm>
        </p:spPr>
      </p:pic>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Risikogruppen</a:t>
            </a:r>
            <a:endParaRPr lang="de-CH" dirty="0"/>
          </a:p>
        </p:txBody>
      </p:sp>
      <p:pic>
        <p:nvPicPr>
          <p:cNvPr id="5" name="Picture 2"/>
          <p:cNvPicPr>
            <a:picLocks noChangeAspect="1" noChangeArrowheads="1"/>
          </p:cNvPicPr>
          <p:nvPr/>
        </p:nvPicPr>
        <p:blipFill>
          <a:blip r:embed="rId2" cstate="print"/>
          <a:srcRect/>
          <a:stretch>
            <a:fillRect/>
          </a:stretch>
        </p:blipFill>
        <p:spPr bwMode="auto">
          <a:xfrm>
            <a:off x="1079500" y="1009650"/>
            <a:ext cx="7452360" cy="4815840"/>
          </a:xfrm>
          <a:prstGeom prst="rect">
            <a:avLst/>
          </a:prstGeom>
          <a:noFill/>
          <a:ln w="9525">
            <a:noFill/>
            <a:miter lim="800000"/>
            <a:headEnd/>
            <a:tailEnd/>
          </a:ln>
          <a:effectLst/>
        </p:spPr>
      </p:pic>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Ergebnisse</a:t>
            </a:r>
            <a:endParaRPr lang="de-CH" dirty="0"/>
          </a:p>
        </p:txBody>
      </p:sp>
      <p:sp>
        <p:nvSpPr>
          <p:cNvPr id="3" name="Inhaltsplatzhalter 2"/>
          <p:cNvSpPr>
            <a:spLocks noGrp="1"/>
          </p:cNvSpPr>
          <p:nvPr>
            <p:ph idx="1"/>
          </p:nvPr>
        </p:nvSpPr>
        <p:spPr>
          <a:xfrm>
            <a:off x="1285875" y="1057276"/>
            <a:ext cx="7472363" cy="5170488"/>
          </a:xfrm>
        </p:spPr>
        <p:txBody>
          <a:bodyPr/>
          <a:lstStyle/>
          <a:p>
            <a:r>
              <a:rPr lang="de-CH" dirty="0" smtClean="0"/>
              <a:t>93% der VE ohne Staatsgarantie und 28% der VE mit Staatsgarantie haben einen Deckungsgrad über 100%</a:t>
            </a:r>
          </a:p>
          <a:p>
            <a:r>
              <a:rPr lang="de-CH" dirty="0" smtClean="0"/>
              <a:t>Vorsorgeeinrichtungen sind bei der Bewertung der Verpflichtungen vorsichtiger geworden</a:t>
            </a:r>
          </a:p>
          <a:p>
            <a:r>
              <a:rPr lang="de-CH" dirty="0" smtClean="0"/>
              <a:t>Die Leistungsversprechen, d.h. Umwandlungssätze wurden gesenkt</a:t>
            </a:r>
          </a:p>
          <a:p>
            <a:r>
              <a:rPr lang="de-CH" dirty="0" smtClean="0"/>
              <a:t>Aufgrund gesetzlicher Vorgaben sind die Zinsgarantien, welche den Altersrenten zugrunde liegen nach wie vor hoch</a:t>
            </a:r>
          </a:p>
          <a:p>
            <a:r>
              <a:rPr lang="de-CH" dirty="0" smtClean="0"/>
              <a:t>Der Renditedruck auf die Vorsorgeeinrichtungen bleibt aufgrund der existierenden Verpflichtungen unverändert hoch</a:t>
            </a:r>
          </a:p>
          <a:p>
            <a:r>
              <a:rPr lang="de-CH" dirty="0" smtClean="0"/>
              <a:t>Der Anteil von risikoreicheren Kapitalanlagen hat weiter zugenommen  (Anlagestrategie)  </a:t>
            </a:r>
          </a:p>
          <a:p>
            <a:endParaRPr lang="de-CH" dirty="0" smtClean="0"/>
          </a:p>
          <a:p>
            <a:endParaRPr lang="de-CH" dirty="0"/>
          </a:p>
        </p:txBody>
      </p:sp>
      <p:sp>
        <p:nvSpPr>
          <p:cNvPr id="5"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Gesamtbeurteilung I</a:t>
            </a:r>
            <a:endParaRPr lang="de-CH" dirty="0"/>
          </a:p>
        </p:txBody>
      </p:sp>
      <p:sp>
        <p:nvSpPr>
          <p:cNvPr id="3" name="Inhaltsplatzhalter 2"/>
          <p:cNvSpPr>
            <a:spLocks noGrp="1"/>
          </p:cNvSpPr>
          <p:nvPr>
            <p:ph idx="1"/>
          </p:nvPr>
        </p:nvSpPr>
        <p:spPr/>
        <p:txBody>
          <a:bodyPr/>
          <a:lstStyle/>
          <a:p>
            <a:r>
              <a:rPr lang="de-CH" dirty="0" smtClean="0"/>
              <a:t>Die finanzielle Lage der VE hat sich aufgrund der vergangenen guten Börsenjahre deutlich verbessert</a:t>
            </a:r>
          </a:p>
          <a:p>
            <a:endParaRPr lang="de-CH" dirty="0" smtClean="0"/>
          </a:p>
          <a:p>
            <a:r>
              <a:rPr lang="de-CH" dirty="0" smtClean="0"/>
              <a:t>Dennoch befindet sich das System der 2. Säule noch nicht wieder im „grünen Bereich“</a:t>
            </a:r>
          </a:p>
          <a:p>
            <a:pPr>
              <a:buNone/>
            </a:pPr>
            <a:endParaRPr lang="de-CH" dirty="0" smtClean="0"/>
          </a:p>
          <a:p>
            <a:pPr>
              <a:buNone/>
            </a:pPr>
            <a:r>
              <a:rPr lang="de-CH" dirty="0" smtClean="0"/>
              <a:t>     </a:t>
            </a:r>
            <a:r>
              <a:rPr lang="de-CH" u="sng" dirty="0" smtClean="0"/>
              <a:t>Gründe dafür sind</a:t>
            </a:r>
            <a:r>
              <a:rPr lang="de-CH" dirty="0" smtClean="0"/>
              <a:t>: </a:t>
            </a:r>
            <a:br>
              <a:rPr lang="de-CH" dirty="0" smtClean="0"/>
            </a:br>
            <a:endParaRPr lang="de-CH" dirty="0" smtClean="0"/>
          </a:p>
          <a:p>
            <a:pPr>
              <a:buNone/>
            </a:pPr>
            <a:r>
              <a:rPr lang="de-CH" dirty="0" smtClean="0"/>
              <a:t>1.  Notwendige Wertschwankungsreserven sind grösstenteils noch nicht wieder </a:t>
            </a:r>
            <a:r>
              <a:rPr lang="de-CH" dirty="0" err="1" smtClean="0"/>
              <a:t>geäufnet</a:t>
            </a:r>
            <a:r>
              <a:rPr lang="de-CH" dirty="0" smtClean="0"/>
              <a:t>, d.h. die Vorsorgeeinrichtungen sind für allfällige zukünftige Kapitalmarktverwerfungen noch nicht ausreichend gewappnet. </a:t>
            </a:r>
            <a:br>
              <a:rPr lang="de-CH" dirty="0" smtClean="0"/>
            </a:br>
            <a:endParaRPr lang="de-CH" dirty="0" smtClean="0"/>
          </a:p>
          <a:p>
            <a:pPr>
              <a:buNone/>
            </a:pPr>
            <a:endParaRPr lang="de-CH" dirty="0"/>
          </a:p>
        </p:txBody>
      </p:sp>
      <p:sp>
        <p:nvSpPr>
          <p:cNvPr id="5"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Gesamtbeurteilung II</a:t>
            </a:r>
            <a:endParaRPr lang="de-CH" dirty="0"/>
          </a:p>
        </p:txBody>
      </p:sp>
      <p:sp>
        <p:nvSpPr>
          <p:cNvPr id="3" name="Inhaltsplatzhalter 2"/>
          <p:cNvSpPr>
            <a:spLocks noGrp="1"/>
          </p:cNvSpPr>
          <p:nvPr>
            <p:ph idx="1"/>
          </p:nvPr>
        </p:nvSpPr>
        <p:spPr>
          <a:xfrm>
            <a:off x="1295400" y="1144588"/>
            <a:ext cx="7472363" cy="4778375"/>
          </a:xfrm>
        </p:spPr>
        <p:txBody>
          <a:bodyPr/>
          <a:lstStyle/>
          <a:p>
            <a:pPr marL="457200" indent="-457200">
              <a:buAutoNum type="arabicPeriod" startAt="2"/>
            </a:pPr>
            <a:r>
              <a:rPr lang="de-CH" dirty="0" smtClean="0"/>
              <a:t>Die durchschnittlichen Zinsgarantien, welche neuen </a:t>
            </a:r>
            <a:r>
              <a:rPr lang="de-CH" smtClean="0"/>
              <a:t>Renten zugrunde </a:t>
            </a:r>
            <a:r>
              <a:rPr lang="de-CH" dirty="0" smtClean="0"/>
              <a:t>liegen, sind immer noch deutlich höher als die für die Bewertung der Verpflichtungen verwendeten Sätze. Dies führt bei jeder Neuverrentung zu einem Verlust für die Vorsorgeeinrichtung bzw. für die aktiven Beitragszahler.</a:t>
            </a:r>
          </a:p>
          <a:p>
            <a:pPr marL="457200" indent="-457200">
              <a:buAutoNum type="arabicPeriod" startAt="2"/>
            </a:pPr>
            <a:endParaRPr lang="de-CH" dirty="0" smtClean="0"/>
          </a:p>
          <a:p>
            <a:pPr marL="457200" indent="-457200">
              <a:buAutoNum type="arabicPeriod" startAt="2"/>
            </a:pPr>
            <a:r>
              <a:rPr lang="de-CH" dirty="0" smtClean="0"/>
              <a:t>Die 2. Säule in der Schweiz ist ein seit Jahren etabliertes System. Der Anteil der Rentengarantien an den Gesamtverpflichtungen ist deshalb hoch. Dies reduziert die Sanierungsfähigkeit der betroffenen Vorsorgeeinrichtungen und des Systems. </a:t>
            </a:r>
          </a:p>
          <a:p>
            <a:pPr marL="457200" indent="-457200">
              <a:buNone/>
            </a:pPr>
            <a:r>
              <a:rPr lang="de-CH" dirty="0" smtClean="0"/>
              <a:t>                  Verwendung von versicherungstechnisch korrekten Parametern ist deshalb zentral für die Stabilität des Systems. </a:t>
            </a:r>
          </a:p>
          <a:p>
            <a:endParaRPr lang="de-CH" dirty="0"/>
          </a:p>
        </p:txBody>
      </p:sp>
      <p:sp>
        <p:nvSpPr>
          <p:cNvPr id="5" name="Pfeil nach rechts 4"/>
          <p:cNvSpPr/>
          <p:nvPr/>
        </p:nvSpPr>
        <p:spPr bwMode="auto">
          <a:xfrm>
            <a:off x="1771650" y="4886325"/>
            <a:ext cx="762000" cy="2381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Deckungsgrade</a:t>
            </a:r>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341619" y="953188"/>
            <a:ext cx="6038850" cy="4514850"/>
          </a:xfrm>
          <a:prstGeom prst="rect">
            <a:avLst/>
          </a:prstGeom>
          <a:noFill/>
          <a:ln w="9525">
            <a:noFill/>
            <a:miter lim="800000"/>
            <a:headEnd/>
            <a:tailEnd/>
          </a:ln>
        </p:spPr>
      </p:pic>
      <p:sp>
        <p:nvSpPr>
          <p:cNvPr id="6" name="TextBox 5"/>
          <p:cNvSpPr txBox="1"/>
          <p:nvPr/>
        </p:nvSpPr>
        <p:spPr>
          <a:xfrm>
            <a:off x="1377109" y="5662671"/>
            <a:ext cx="6951643" cy="584775"/>
          </a:xfrm>
          <a:prstGeom prst="rect">
            <a:avLst/>
          </a:prstGeom>
          <a:noFill/>
        </p:spPr>
        <p:txBody>
          <a:bodyPr wrap="square" rtlCol="0">
            <a:spAutoFit/>
          </a:bodyPr>
          <a:lstStyle/>
          <a:p>
            <a:r>
              <a:rPr lang="de-CH" sz="1600" dirty="0" smtClean="0">
                <a:latin typeface="+mn-lt"/>
              </a:rPr>
              <a:t>Eine systematische Verzerrung der Deckungsgrade durch „geeignete“ Grundlagen kann nicht ausgemacht werden.</a:t>
            </a:r>
            <a:endParaRPr lang="de-CH" sz="16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Deckungsgrade und techn. Zins</a:t>
            </a:r>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sp>
        <p:nvSpPr>
          <p:cNvPr id="6" name="TextBox 5"/>
          <p:cNvSpPr txBox="1"/>
          <p:nvPr/>
        </p:nvSpPr>
        <p:spPr>
          <a:xfrm>
            <a:off x="1288974" y="5662671"/>
            <a:ext cx="7579604" cy="584775"/>
          </a:xfrm>
          <a:prstGeom prst="rect">
            <a:avLst/>
          </a:prstGeom>
          <a:noFill/>
        </p:spPr>
        <p:txBody>
          <a:bodyPr wrap="square" rtlCol="0">
            <a:spAutoFit/>
          </a:bodyPr>
          <a:lstStyle/>
          <a:p>
            <a:r>
              <a:rPr lang="de-CH" sz="1600" dirty="0" smtClean="0">
                <a:latin typeface="+mn-lt"/>
              </a:rPr>
              <a:t>Bei grösseren Vorsorgeeinrichtungen wird bei tieferem Deckungsgrad eine leichte Tendenz zur Verwendung von höheren technischen Zinssätzen festgestellt.</a:t>
            </a:r>
            <a:endParaRPr lang="de-CH" sz="1600" dirty="0">
              <a:latin typeface="+mn-lt"/>
            </a:endParaRPr>
          </a:p>
        </p:txBody>
      </p:sp>
      <p:pic>
        <p:nvPicPr>
          <p:cNvPr id="8" name="Picture 2"/>
          <p:cNvPicPr>
            <a:picLocks noChangeAspect="1" noChangeArrowheads="1"/>
          </p:cNvPicPr>
          <p:nvPr/>
        </p:nvPicPr>
        <p:blipFill>
          <a:blip r:embed="rId2" cstate="print"/>
          <a:srcRect/>
          <a:stretch>
            <a:fillRect/>
          </a:stretch>
        </p:blipFill>
        <p:spPr bwMode="auto">
          <a:xfrm>
            <a:off x="1299187" y="1089694"/>
            <a:ext cx="6038850" cy="45243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Umwandlungssatz und Grösse</a:t>
            </a:r>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sp>
        <p:nvSpPr>
          <p:cNvPr id="6" name="TextBox 5"/>
          <p:cNvSpPr txBox="1"/>
          <p:nvPr/>
        </p:nvSpPr>
        <p:spPr>
          <a:xfrm>
            <a:off x="1288974" y="5662671"/>
            <a:ext cx="7579604" cy="584775"/>
          </a:xfrm>
          <a:prstGeom prst="rect">
            <a:avLst/>
          </a:prstGeom>
          <a:noFill/>
        </p:spPr>
        <p:txBody>
          <a:bodyPr wrap="square" rtlCol="0">
            <a:spAutoFit/>
          </a:bodyPr>
          <a:lstStyle/>
          <a:p>
            <a:r>
              <a:rPr lang="de-CH" sz="1600" dirty="0" smtClean="0">
                <a:latin typeface="+mn-lt"/>
              </a:rPr>
              <a:t>Bei gut ausgebauten Vorsorgeeinrichtungen (hohe Bilanzsumme pro Person) ist der Umwandlungssatz eher tiefer.</a:t>
            </a:r>
            <a:endParaRPr lang="de-CH" sz="1600" dirty="0">
              <a:latin typeface="+mn-lt"/>
            </a:endParaRPr>
          </a:p>
        </p:txBody>
      </p:sp>
      <p:pic>
        <p:nvPicPr>
          <p:cNvPr id="10" name="Picture 2"/>
          <p:cNvPicPr>
            <a:picLocks noChangeAspect="1" noChangeArrowheads="1"/>
          </p:cNvPicPr>
          <p:nvPr/>
        </p:nvPicPr>
        <p:blipFill>
          <a:blip r:embed="rId2" cstate="print"/>
          <a:srcRect/>
          <a:stretch>
            <a:fillRect/>
          </a:stretch>
        </p:blipFill>
        <p:spPr bwMode="auto">
          <a:xfrm>
            <a:off x="1431390" y="1067661"/>
            <a:ext cx="6038850" cy="45243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Umwandlungssatz und Rentneranteil</a:t>
            </a:r>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sp>
        <p:nvSpPr>
          <p:cNvPr id="6" name="TextBox 5"/>
          <p:cNvSpPr txBox="1"/>
          <p:nvPr/>
        </p:nvSpPr>
        <p:spPr>
          <a:xfrm>
            <a:off x="1288974" y="5662671"/>
            <a:ext cx="7579604" cy="584775"/>
          </a:xfrm>
          <a:prstGeom prst="rect">
            <a:avLst/>
          </a:prstGeom>
          <a:noFill/>
        </p:spPr>
        <p:txBody>
          <a:bodyPr wrap="square" rtlCol="0">
            <a:spAutoFit/>
          </a:bodyPr>
          <a:lstStyle/>
          <a:p>
            <a:r>
              <a:rPr lang="de-CH" sz="1600" dirty="0" smtClean="0">
                <a:latin typeface="+mn-lt"/>
              </a:rPr>
              <a:t>Bei grösseren Vorsorgeeinrichtungen ist bei höherem Rentneranteil der Umwandlungssatz eher tiefer.</a:t>
            </a:r>
            <a:endParaRPr lang="de-CH" sz="1600" dirty="0">
              <a:latin typeface="+mn-lt"/>
            </a:endParaRPr>
          </a:p>
        </p:txBody>
      </p:sp>
      <p:pic>
        <p:nvPicPr>
          <p:cNvPr id="7" name="Picture 2"/>
          <p:cNvPicPr>
            <a:picLocks noChangeAspect="1" noChangeArrowheads="1"/>
          </p:cNvPicPr>
          <p:nvPr/>
        </p:nvPicPr>
        <p:blipFill>
          <a:blip r:embed="rId2" cstate="print"/>
          <a:srcRect/>
          <a:stretch>
            <a:fillRect/>
          </a:stretch>
        </p:blipFill>
        <p:spPr bwMode="auto">
          <a:xfrm>
            <a:off x="1382560" y="968509"/>
            <a:ext cx="6048375" cy="4524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Risiko Anlage und Performance 2013</a:t>
            </a:r>
            <a:endParaRPr lang="de-CH" dirty="0"/>
          </a:p>
        </p:txBody>
      </p:sp>
      <p:sp>
        <p:nvSpPr>
          <p:cNvPr id="4" name="Footer Placeholder 3"/>
          <p:cNvSpPr>
            <a:spLocks noGrp="1"/>
          </p:cNvSpPr>
          <p:nvPr>
            <p:ph type="ftr" sz="quarter" idx="10"/>
          </p:nvPr>
        </p:nvSpPr>
        <p:spPr/>
        <p:txBody>
          <a:bodyPr/>
          <a:lstStyle/>
          <a:p>
            <a:pPr>
              <a:defRPr/>
            </a:pPr>
            <a:r>
              <a:rPr lang="de-CH" b="1" smtClean="0"/>
              <a:t>«Bericht finanzielle Lage der Vorsorgeeinrichtungen» </a:t>
            </a:r>
            <a:r>
              <a:rPr lang="de-CH" smtClean="0"/>
              <a:t>| SAV Arbeitsgruppe Personalversicherung | Davos, 5. September 2014 </a:t>
            </a:r>
            <a:r>
              <a:rPr lang="de-CH" b="1" smtClean="0"/>
              <a:t> </a:t>
            </a:r>
            <a:r>
              <a:rPr lang="de-CH" smtClean="0"/>
              <a:t>| André Tapernoux, Leiter Risk Management OAK BV</a:t>
            </a:r>
            <a:endParaRPr lang="de-CH" dirty="0"/>
          </a:p>
        </p:txBody>
      </p:sp>
      <p:sp>
        <p:nvSpPr>
          <p:cNvPr id="6" name="TextBox 5"/>
          <p:cNvSpPr txBox="1"/>
          <p:nvPr/>
        </p:nvSpPr>
        <p:spPr>
          <a:xfrm>
            <a:off x="1288974" y="5662671"/>
            <a:ext cx="7579604" cy="584775"/>
          </a:xfrm>
          <a:prstGeom prst="rect">
            <a:avLst/>
          </a:prstGeom>
          <a:noFill/>
        </p:spPr>
        <p:txBody>
          <a:bodyPr wrap="square" rtlCol="0">
            <a:spAutoFit/>
          </a:bodyPr>
          <a:lstStyle/>
          <a:p>
            <a:r>
              <a:rPr lang="de-CH" sz="1600" dirty="0" smtClean="0">
                <a:latin typeface="+mn-lt"/>
              </a:rPr>
              <a:t>Im Jahr 2013 hat sich das Risiko tendenziell ausbezahlt. Die Streuung ist aber gross.</a:t>
            </a:r>
            <a:endParaRPr lang="de-CH" sz="1600" dirty="0">
              <a:latin typeface="+mn-lt"/>
            </a:endParaRPr>
          </a:p>
        </p:txBody>
      </p:sp>
      <p:pic>
        <p:nvPicPr>
          <p:cNvPr id="8" name="Picture 2"/>
          <p:cNvPicPr>
            <a:picLocks noChangeAspect="1" noChangeArrowheads="1"/>
          </p:cNvPicPr>
          <p:nvPr/>
        </p:nvPicPr>
        <p:blipFill>
          <a:blip r:embed="rId2" cstate="print"/>
          <a:srcRect/>
          <a:stretch>
            <a:fillRect/>
          </a:stretch>
        </p:blipFill>
        <p:spPr bwMode="auto">
          <a:xfrm>
            <a:off x="1365288" y="1116491"/>
            <a:ext cx="6038850" cy="45148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42975" y="1449388"/>
            <a:ext cx="7472363" cy="477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fr-CH" sz="3200" b="1" dirty="0" err="1" smtClean="0">
                <a:solidFill>
                  <a:srgbClr val="000066"/>
                </a:solidFill>
                <a:latin typeface="+mj-lt"/>
                <a:ea typeface="+mj-ea"/>
                <a:cs typeface="+mj-cs"/>
              </a:rPr>
              <a:t>Vielen</a:t>
            </a:r>
            <a:r>
              <a:rPr lang="fr-CH" sz="3200" b="1" dirty="0" smtClean="0">
                <a:solidFill>
                  <a:srgbClr val="000066"/>
                </a:solidFill>
                <a:latin typeface="+mj-lt"/>
                <a:ea typeface="+mj-ea"/>
                <a:cs typeface="+mj-cs"/>
              </a:rPr>
              <a:t> </a:t>
            </a:r>
            <a:r>
              <a:rPr lang="fr-CH" sz="3200" b="1" dirty="0" err="1" smtClean="0">
                <a:solidFill>
                  <a:srgbClr val="000066"/>
                </a:solidFill>
                <a:latin typeface="+mj-lt"/>
                <a:ea typeface="+mj-ea"/>
                <a:cs typeface="+mj-cs"/>
              </a:rPr>
              <a:t>Dank</a:t>
            </a:r>
            <a:r>
              <a:rPr lang="fr-CH" sz="3200" b="1" dirty="0" smtClean="0">
                <a:solidFill>
                  <a:srgbClr val="000066"/>
                </a:solidFill>
                <a:latin typeface="+mj-lt"/>
                <a:ea typeface="+mj-ea"/>
                <a:cs typeface="+mj-cs"/>
              </a:rPr>
              <a:t> </a:t>
            </a:r>
            <a:r>
              <a:rPr lang="fr-CH" sz="3200" b="1" dirty="0" err="1" smtClean="0">
                <a:solidFill>
                  <a:srgbClr val="000066"/>
                </a:solidFill>
                <a:latin typeface="+mj-lt"/>
                <a:ea typeface="+mj-ea"/>
                <a:cs typeface="+mj-cs"/>
              </a:rPr>
              <a:t>für</a:t>
            </a:r>
            <a:r>
              <a:rPr lang="fr-CH" sz="3200" b="1" dirty="0" smtClean="0">
                <a:solidFill>
                  <a:srgbClr val="000066"/>
                </a:solidFill>
                <a:latin typeface="+mj-lt"/>
                <a:ea typeface="+mj-ea"/>
                <a:cs typeface="+mj-cs"/>
              </a:rPr>
              <a:t> </a:t>
            </a:r>
            <a:r>
              <a:rPr lang="fr-CH" sz="3200" b="1" dirty="0" err="1" smtClean="0">
                <a:solidFill>
                  <a:srgbClr val="000066"/>
                </a:solidFill>
                <a:latin typeface="+mj-lt"/>
                <a:ea typeface="+mj-ea"/>
                <a:cs typeface="+mj-cs"/>
              </a:rPr>
              <a:t>Ihre</a:t>
            </a:r>
            <a:r>
              <a:rPr lang="fr-CH" sz="3200" b="1" dirty="0" smtClean="0">
                <a:solidFill>
                  <a:srgbClr val="000066"/>
                </a:solidFill>
                <a:latin typeface="+mj-lt"/>
                <a:ea typeface="+mj-ea"/>
                <a:cs typeface="+mj-cs"/>
              </a:rPr>
              <a:t> </a:t>
            </a:r>
            <a:r>
              <a:rPr lang="fr-CH" sz="3200" b="1" dirty="0" err="1" smtClean="0">
                <a:solidFill>
                  <a:srgbClr val="000066"/>
                </a:solidFill>
                <a:latin typeface="+mj-lt"/>
                <a:ea typeface="+mj-ea"/>
                <a:cs typeface="+mj-cs"/>
              </a:rPr>
              <a:t>Aufmerksamkeit</a:t>
            </a:r>
            <a:r>
              <a:rPr lang="fr-CH" sz="3200" b="1" dirty="0" smtClean="0">
                <a:solidFill>
                  <a:srgbClr val="000066"/>
                </a:solidFill>
                <a:latin typeface="+mj-lt"/>
                <a:ea typeface="+mj-ea"/>
                <a:cs typeface="+mj-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fr-CH" sz="3200" b="1" dirty="0" smtClean="0">
              <a:solidFill>
                <a:srgbClr val="000066"/>
              </a:solidFill>
              <a:latin typeface="+mj-lt"/>
              <a:ea typeface="+mj-ea"/>
              <a:cs typeface="+mj-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fr-CH" sz="3200" b="1" dirty="0" err="1" smtClean="0">
                <a:solidFill>
                  <a:srgbClr val="000066"/>
                </a:solidFill>
                <a:latin typeface="+mj-lt"/>
                <a:ea typeface="+mj-ea"/>
                <a:cs typeface="+mj-cs"/>
              </a:rPr>
              <a:t>Fragen</a:t>
            </a:r>
            <a:r>
              <a:rPr lang="fr-CH" sz="3200" b="1" dirty="0" smtClean="0">
                <a:solidFill>
                  <a:srgbClr val="000066"/>
                </a:solidFill>
                <a:latin typeface="+mj-lt"/>
                <a:ea typeface="+mj-ea"/>
                <a:cs typeface="+mj-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fr-CH" sz="4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fr-CH" sz="2100" i="0" u="none" strike="noStrike" kern="0" cap="none" spc="0" normalizeH="0" baseline="0" noProof="0" dirty="0" smtClean="0">
                <a:ln>
                  <a:noFill/>
                </a:ln>
                <a:solidFill>
                  <a:schemeClr val="tx1"/>
                </a:solidFill>
                <a:effectLst/>
                <a:uLnTx/>
                <a:uFillTx/>
                <a:latin typeface="+mn-lt"/>
                <a:ea typeface="+mn-ea"/>
                <a:cs typeface="+mn-cs"/>
              </a:rPr>
              <a:t>www.oak-bv.admin.ch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CH" sz="21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de-CH" dirty="0" smtClean="0"/>
              <a:t>Inhalt</a:t>
            </a:r>
          </a:p>
        </p:txBody>
      </p:sp>
      <p:sp>
        <p:nvSpPr>
          <p:cNvPr id="4100" name="Rectangle 3"/>
          <p:cNvSpPr>
            <a:spLocks noGrp="1" noChangeArrowheads="1"/>
          </p:cNvSpPr>
          <p:nvPr>
            <p:ph type="body" idx="1"/>
          </p:nvPr>
        </p:nvSpPr>
        <p:spPr>
          <a:xfrm>
            <a:off x="1276350" y="1096963"/>
            <a:ext cx="7472363" cy="4778375"/>
          </a:xfrm>
        </p:spPr>
        <p:txBody>
          <a:bodyPr/>
          <a:lstStyle/>
          <a:p>
            <a:pPr eaLnBrk="1" hangingPunct="1">
              <a:lnSpc>
                <a:spcPct val="150000"/>
              </a:lnSpc>
            </a:pPr>
            <a:r>
              <a:rPr lang="de-CH" dirty="0" smtClean="0"/>
              <a:t>Ausgangslage</a:t>
            </a:r>
          </a:p>
          <a:p>
            <a:pPr eaLnBrk="1" hangingPunct="1">
              <a:lnSpc>
                <a:spcPct val="150000"/>
              </a:lnSpc>
            </a:pPr>
            <a:r>
              <a:rPr lang="de-CH" dirty="0" smtClean="0"/>
              <a:t>Umfrage und Auswertungen</a:t>
            </a:r>
          </a:p>
          <a:p>
            <a:pPr eaLnBrk="1" hangingPunct="1">
              <a:lnSpc>
                <a:spcPct val="150000"/>
              </a:lnSpc>
            </a:pPr>
            <a:r>
              <a:rPr lang="de-CH" dirty="0" smtClean="0"/>
              <a:t>Ergebnisse</a:t>
            </a:r>
          </a:p>
        </p:txBody>
      </p:sp>
      <p:sp>
        <p:nvSpPr>
          <p:cNvPr id="5"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Kontakt</a:t>
            </a:r>
            <a:endParaRPr lang="de-CH" dirty="0"/>
          </a:p>
        </p:txBody>
      </p:sp>
      <p:sp>
        <p:nvSpPr>
          <p:cNvPr id="3" name="Inhaltsplatzhalter 2"/>
          <p:cNvSpPr>
            <a:spLocks noGrp="1"/>
          </p:cNvSpPr>
          <p:nvPr>
            <p:ph idx="1"/>
          </p:nvPr>
        </p:nvSpPr>
        <p:spPr/>
        <p:txBody>
          <a:bodyPr/>
          <a:lstStyle/>
          <a:p>
            <a:pPr>
              <a:buNone/>
            </a:pPr>
            <a:r>
              <a:rPr lang="de-CH" b="1" dirty="0" smtClean="0"/>
              <a:t>Oberaufsichtskommission</a:t>
            </a:r>
          </a:p>
          <a:p>
            <a:pPr>
              <a:buNone/>
            </a:pPr>
            <a:r>
              <a:rPr lang="de-CH" b="1" dirty="0" smtClean="0"/>
              <a:t>Berufliche Vorsorge OAK BV</a:t>
            </a:r>
          </a:p>
          <a:p>
            <a:pPr>
              <a:buNone/>
            </a:pPr>
            <a:endParaRPr lang="de-CH" dirty="0" smtClean="0"/>
          </a:p>
          <a:p>
            <a:pPr>
              <a:buNone/>
            </a:pPr>
            <a:r>
              <a:rPr lang="de-CH" dirty="0" smtClean="0"/>
              <a:t>Postfach 7461</a:t>
            </a:r>
          </a:p>
          <a:p>
            <a:pPr>
              <a:buNone/>
            </a:pPr>
            <a:r>
              <a:rPr lang="de-CH" dirty="0" smtClean="0"/>
              <a:t>3001 Bern</a:t>
            </a:r>
          </a:p>
          <a:p>
            <a:pPr>
              <a:buNone/>
            </a:pPr>
            <a:endParaRPr lang="de-CH" dirty="0" smtClean="0"/>
          </a:p>
          <a:p>
            <a:pPr>
              <a:buNone/>
            </a:pPr>
            <a:r>
              <a:rPr lang="de-CH" dirty="0" smtClean="0"/>
              <a:t>Tel. Nr.: +41 58 462 48 25</a:t>
            </a:r>
          </a:p>
          <a:p>
            <a:pPr>
              <a:buNone/>
            </a:pPr>
            <a:r>
              <a:rPr lang="de-CH" dirty="0" smtClean="0"/>
              <a:t>Fax. Nr.: +</a:t>
            </a:r>
            <a:r>
              <a:rPr lang="de-CH" smtClean="0"/>
              <a:t>41 58 </a:t>
            </a:r>
            <a:r>
              <a:rPr lang="de-CH" dirty="0" smtClean="0"/>
              <a:t>462 26 96</a:t>
            </a:r>
          </a:p>
          <a:p>
            <a:pPr>
              <a:buNone/>
            </a:pPr>
            <a:endParaRPr lang="de-CH" dirty="0" smtClean="0"/>
          </a:p>
          <a:p>
            <a:pPr>
              <a:buNone/>
            </a:pPr>
            <a:r>
              <a:rPr lang="de-CH" dirty="0" smtClean="0">
                <a:hlinkClick r:id="rId2"/>
              </a:rPr>
              <a:t>info@oak-bv.admin.ch</a:t>
            </a:r>
            <a:endParaRPr lang="de-CH" dirty="0" smtClean="0"/>
          </a:p>
          <a:p>
            <a:pPr>
              <a:buNone/>
            </a:pPr>
            <a:r>
              <a:rPr lang="de-CH" dirty="0" smtClean="0">
                <a:hlinkClick r:id="rId3"/>
              </a:rPr>
              <a:t>www.oak-bv.admin.ch</a:t>
            </a:r>
            <a:endParaRPr lang="de-CH" dirty="0" smtClean="0"/>
          </a:p>
          <a:p>
            <a:pPr>
              <a:buNone/>
            </a:pPr>
            <a:endParaRPr lang="de-CH" dirty="0"/>
          </a:p>
        </p:txBody>
      </p:sp>
      <p:pic>
        <p:nvPicPr>
          <p:cNvPr id="1026" name="Picture 2" descr="\\adb.intra.admin.ch\Userhome$\BSV-01\U80820410\config\Desktop\qrcode_Kontakt_oak.png"/>
          <p:cNvPicPr>
            <a:picLocks noChangeAspect="1" noChangeArrowheads="1"/>
          </p:cNvPicPr>
          <p:nvPr/>
        </p:nvPicPr>
        <p:blipFill>
          <a:blip r:embed="rId4" cstate="print"/>
          <a:srcRect/>
          <a:stretch>
            <a:fillRect/>
          </a:stretch>
        </p:blipFill>
        <p:spPr bwMode="auto">
          <a:xfrm>
            <a:off x="7067550" y="3962399"/>
            <a:ext cx="1666875" cy="1666875"/>
          </a:xfrm>
          <a:prstGeom prst="rect">
            <a:avLst/>
          </a:prstGeom>
          <a:noFill/>
        </p:spPr>
      </p:pic>
      <p:sp>
        <p:nvSpPr>
          <p:cNvPr id="6" name="Footer Placeholder 3"/>
          <p:cNvSpPr txBox="1">
            <a:spLocks/>
          </p:cNvSpPr>
          <p:nvPr/>
        </p:nvSpPr>
        <p:spPr>
          <a:xfrm>
            <a:off x="1238249" y="6319838"/>
            <a:ext cx="5514976" cy="366712"/>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900" b="1" i="0" u="none" strike="noStrike" kern="1200" cap="none" spc="0" normalizeH="0" baseline="0" noProof="0" dirty="0" smtClean="0">
                <a:ln>
                  <a:noFill/>
                </a:ln>
                <a:solidFill>
                  <a:schemeClr val="tx1"/>
                </a:solidFill>
                <a:effectLst/>
                <a:uLnTx/>
                <a:uFillTx/>
                <a:latin typeface="+mn-lt"/>
                <a:ea typeface="+mn-ea"/>
                <a:cs typeface="+mn-cs"/>
              </a:rPr>
              <a:t>«Bericht finanzielle Lage der Vorsorgeeinrichtungen»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SAV Arbeitsgruppe Personalversicherung | Davos, 5. September 2014 </a:t>
            </a:r>
            <a:r>
              <a:rPr kumimoji="0" lang="de-CH" sz="900" b="1" i="0" u="none" strike="noStrike" kern="1200" cap="none" spc="0" normalizeH="0" baseline="0" noProof="0" dirty="0" smtClean="0">
                <a:ln>
                  <a:noFill/>
                </a:ln>
                <a:solidFill>
                  <a:schemeClr val="tx1"/>
                </a:solidFill>
                <a:effectLst/>
                <a:uLnTx/>
                <a:uFillTx/>
                <a:latin typeface="+mn-lt"/>
                <a:ea typeface="+mn-ea"/>
                <a:cs typeface="+mn-cs"/>
              </a:rPr>
              <a:t>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André Tapernoux, Leiter </a:t>
            </a:r>
            <a:r>
              <a:rPr kumimoji="0" lang="de-CH" sz="900" b="0" i="0" u="none" strike="noStrike" kern="1200" cap="none" spc="0" normalizeH="0" baseline="0" noProof="0" dirty="0" err="1" smtClean="0">
                <a:ln>
                  <a:noFill/>
                </a:ln>
                <a:solidFill>
                  <a:schemeClr val="tx1"/>
                </a:solidFill>
                <a:effectLst/>
                <a:uLnTx/>
                <a:uFillTx/>
                <a:latin typeface="+mn-lt"/>
                <a:ea typeface="+mn-ea"/>
                <a:cs typeface="+mn-cs"/>
              </a:rPr>
              <a:t>Risk</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Management OAK BV</a:t>
            </a:r>
            <a:endParaRPr kumimoji="0" lang="de-CH"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Ausgangslage</a:t>
            </a:r>
            <a:endParaRPr lang="de-CH" dirty="0"/>
          </a:p>
        </p:txBody>
      </p:sp>
      <p:sp>
        <p:nvSpPr>
          <p:cNvPr id="3" name="Text Placeholder 2"/>
          <p:cNvSpPr>
            <a:spLocks noGrp="1"/>
          </p:cNvSpPr>
          <p:nvPr>
            <p:ph type="body" idx="1"/>
          </p:nvPr>
        </p:nvSpPr>
        <p:spPr/>
        <p:txBody>
          <a:bodyPr/>
          <a:lstStyle/>
          <a:p>
            <a:r>
              <a:rPr lang="de-CH" dirty="0" smtClean="0"/>
              <a:t>Teil I</a:t>
            </a:r>
            <a:endParaRPr lang="de-CH" dirty="0"/>
          </a:p>
        </p:txBody>
      </p:sp>
      <p:sp>
        <p:nvSpPr>
          <p:cNvPr id="5" name="Footer Placeholder 3"/>
          <p:cNvSpPr txBox="1">
            <a:spLocks/>
          </p:cNvSpPr>
          <p:nvPr/>
        </p:nvSpPr>
        <p:spPr>
          <a:xfrm>
            <a:off x="1238249" y="6376988"/>
            <a:ext cx="5514976" cy="3667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900" b="1" i="0" u="none" strike="noStrike" kern="1200" cap="none" spc="0" normalizeH="0" baseline="0" noProof="0" dirty="0" smtClean="0">
                <a:ln>
                  <a:noFill/>
                </a:ln>
                <a:solidFill>
                  <a:schemeClr val="tx1"/>
                </a:solidFill>
                <a:effectLst/>
                <a:uLnTx/>
                <a:uFillTx/>
                <a:latin typeface="+mn-lt"/>
                <a:ea typeface="+mn-ea"/>
                <a:cs typeface="+mn-cs"/>
              </a:rPr>
              <a:t>«Bericht finanzielle Lage der Vorsorgeeinrichtungen»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SAV Arbeitsgruppe Personalversicherung | Davos, 5. September 2014 </a:t>
            </a:r>
            <a:r>
              <a:rPr kumimoji="0" lang="de-CH" sz="900" b="1" i="0" u="none" strike="noStrike" kern="1200" cap="none" spc="0" normalizeH="0" baseline="0" noProof="0" dirty="0" smtClean="0">
                <a:ln>
                  <a:noFill/>
                </a:ln>
                <a:solidFill>
                  <a:schemeClr val="tx1"/>
                </a:solidFill>
                <a:effectLst/>
                <a:uLnTx/>
                <a:uFillTx/>
                <a:latin typeface="+mn-lt"/>
                <a:ea typeface="+mn-ea"/>
                <a:cs typeface="+mn-cs"/>
              </a:rPr>
              <a:t>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André Tapernoux, Leiter </a:t>
            </a:r>
            <a:r>
              <a:rPr kumimoji="0" lang="de-CH" sz="900" b="0" i="0" u="none" strike="noStrike" kern="1200" cap="none" spc="0" normalizeH="0" baseline="0" noProof="0" dirty="0" err="1" smtClean="0">
                <a:ln>
                  <a:noFill/>
                </a:ln>
                <a:solidFill>
                  <a:schemeClr val="tx1"/>
                </a:solidFill>
                <a:effectLst/>
                <a:uLnTx/>
                <a:uFillTx/>
                <a:latin typeface="+mn-lt"/>
                <a:ea typeface="+mn-ea"/>
                <a:cs typeface="+mn-cs"/>
              </a:rPr>
              <a:t>Risk</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Management OAK BV</a:t>
            </a:r>
            <a:endParaRPr kumimoji="0" lang="de-CH"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de-CH" dirty="0" smtClean="0"/>
              <a:t>Führung und Kontrolle in der 2. Säule</a:t>
            </a:r>
          </a:p>
        </p:txBody>
      </p:sp>
      <p:grpSp>
        <p:nvGrpSpPr>
          <p:cNvPr id="2" name="Gruppieren 6"/>
          <p:cNvGrpSpPr/>
          <p:nvPr/>
        </p:nvGrpSpPr>
        <p:grpSpPr>
          <a:xfrm>
            <a:off x="253999" y="1042988"/>
            <a:ext cx="8632826" cy="5134550"/>
            <a:chOff x="-212726" y="1081088"/>
            <a:chExt cx="8632826" cy="5134550"/>
          </a:xfrm>
        </p:grpSpPr>
        <p:sp>
          <p:nvSpPr>
            <p:cNvPr id="8" name="Rectangle 16"/>
            <p:cNvSpPr>
              <a:spLocks noChangeArrowheads="1"/>
            </p:cNvSpPr>
            <p:nvPr/>
          </p:nvSpPr>
          <p:spPr bwMode="auto">
            <a:xfrm>
              <a:off x="1979613" y="1081088"/>
              <a:ext cx="2232025" cy="1511300"/>
            </a:xfrm>
            <a:prstGeom prst="rect">
              <a:avLst/>
            </a:prstGeom>
            <a:solidFill>
              <a:srgbClr val="FFFF99"/>
            </a:solidFill>
            <a:ln w="9525">
              <a:solidFill>
                <a:schemeClr val="tx1"/>
              </a:solidFill>
              <a:miter lim="800000"/>
              <a:headEnd/>
              <a:tailEnd/>
            </a:ln>
            <a:effectLst/>
          </p:spPr>
          <p:txBody>
            <a:bodyPr wrap="none" anchor="ctr"/>
            <a:lstStyle/>
            <a:p>
              <a:endParaRPr lang="de-CH" dirty="0"/>
            </a:p>
          </p:txBody>
        </p:sp>
        <p:sp>
          <p:nvSpPr>
            <p:cNvPr id="9" name="Text Box 3"/>
            <p:cNvSpPr txBox="1">
              <a:spLocks noChangeArrowheads="1"/>
            </p:cNvSpPr>
            <p:nvPr/>
          </p:nvSpPr>
          <p:spPr bwMode="auto">
            <a:xfrm>
              <a:off x="2143124" y="1560513"/>
              <a:ext cx="1990725" cy="338554"/>
            </a:xfrm>
            <a:prstGeom prst="rect">
              <a:avLst/>
            </a:prstGeom>
            <a:noFill/>
            <a:ln w="9525">
              <a:noFill/>
              <a:miter lim="800000"/>
              <a:headEnd/>
              <a:tailEnd/>
            </a:ln>
            <a:effectLst/>
          </p:spPr>
          <p:txBody>
            <a:bodyPr wrap="square">
              <a:spAutoFit/>
            </a:bodyPr>
            <a:lstStyle/>
            <a:p>
              <a:pPr algn="ctr" eaLnBrk="0" hangingPunct="0">
                <a:spcBef>
                  <a:spcPct val="50000"/>
                </a:spcBef>
              </a:pPr>
              <a:r>
                <a:rPr lang="de-CH" sz="1600" dirty="0" smtClean="0">
                  <a:latin typeface="+mn-lt"/>
                </a:rPr>
                <a:t>Stiftungsrat</a:t>
              </a:r>
              <a:endParaRPr lang="de-CH" sz="1600" dirty="0">
                <a:latin typeface="+mn-lt"/>
              </a:endParaRPr>
            </a:p>
          </p:txBody>
        </p:sp>
        <p:sp>
          <p:nvSpPr>
            <p:cNvPr id="10" name="Rectangle 4"/>
            <p:cNvSpPr>
              <a:spLocks noChangeArrowheads="1"/>
            </p:cNvSpPr>
            <p:nvPr/>
          </p:nvSpPr>
          <p:spPr bwMode="auto">
            <a:xfrm>
              <a:off x="2195513" y="2136775"/>
              <a:ext cx="1789112" cy="336550"/>
            </a:xfrm>
            <a:prstGeom prst="rect">
              <a:avLst/>
            </a:prstGeom>
            <a:noFill/>
            <a:ln w="9525">
              <a:noFill/>
              <a:miter lim="800000"/>
              <a:headEnd/>
              <a:tailEnd/>
            </a:ln>
            <a:effectLst/>
          </p:spPr>
          <p:txBody>
            <a:bodyPr>
              <a:spAutoFit/>
            </a:bodyPr>
            <a:lstStyle/>
            <a:p>
              <a:pPr algn="ctr" eaLnBrk="0" hangingPunct="0">
                <a:spcBef>
                  <a:spcPct val="50000"/>
                </a:spcBef>
              </a:pPr>
              <a:r>
                <a:rPr lang="de-CH" sz="1600" dirty="0" smtClean="0">
                  <a:latin typeface="+mn-lt"/>
                </a:rPr>
                <a:t>Geschäftsführung</a:t>
              </a:r>
              <a:endParaRPr lang="de-CH" sz="1600" dirty="0">
                <a:latin typeface="+mn-lt"/>
              </a:endParaRPr>
            </a:p>
          </p:txBody>
        </p:sp>
        <p:sp>
          <p:nvSpPr>
            <p:cNvPr id="11" name="Rectangle 5"/>
            <p:cNvSpPr>
              <a:spLocks noChangeArrowheads="1"/>
            </p:cNvSpPr>
            <p:nvPr/>
          </p:nvSpPr>
          <p:spPr bwMode="auto">
            <a:xfrm>
              <a:off x="6011862" y="1703388"/>
              <a:ext cx="2360613" cy="630942"/>
            </a:xfrm>
            <a:prstGeom prst="rect">
              <a:avLst/>
            </a:prstGeom>
            <a:solidFill>
              <a:schemeClr val="hlink"/>
            </a:solidFill>
            <a:ln w="9525">
              <a:noFill/>
              <a:miter lim="800000"/>
              <a:headEnd/>
              <a:tailEnd/>
            </a:ln>
            <a:effectLst/>
          </p:spPr>
          <p:txBody>
            <a:bodyPr wrap="square">
              <a:spAutoFit/>
            </a:bodyPr>
            <a:lstStyle/>
            <a:p>
              <a:pPr marL="457200" indent="-457200" algn="l" eaLnBrk="0" hangingPunct="0">
                <a:spcBef>
                  <a:spcPct val="50000"/>
                </a:spcBef>
              </a:pPr>
              <a:r>
                <a:rPr lang="de-CH" sz="1400" dirty="0" smtClean="0">
                  <a:solidFill>
                    <a:schemeClr val="bg1"/>
                  </a:solidFill>
                  <a:latin typeface="+mn-lt"/>
                </a:rPr>
                <a:t>Stufe 1:</a:t>
              </a:r>
            </a:p>
            <a:p>
              <a:pPr marL="457200" indent="-457200" algn="l" eaLnBrk="0" hangingPunct="0">
                <a:spcBef>
                  <a:spcPct val="50000"/>
                </a:spcBef>
              </a:pPr>
              <a:r>
                <a:rPr lang="de-CH" sz="1400" dirty="0" smtClean="0">
                  <a:solidFill>
                    <a:schemeClr val="bg1"/>
                  </a:solidFill>
                  <a:latin typeface="+mn-lt"/>
                </a:rPr>
                <a:t>Interne Führung</a:t>
              </a:r>
              <a:endParaRPr lang="de-CH" sz="1400" dirty="0">
                <a:solidFill>
                  <a:schemeClr val="bg1"/>
                </a:solidFill>
                <a:latin typeface="+mn-lt"/>
              </a:endParaRPr>
            </a:p>
          </p:txBody>
        </p:sp>
        <p:sp>
          <p:nvSpPr>
            <p:cNvPr id="12" name="Rectangle 6"/>
            <p:cNvSpPr>
              <a:spLocks noChangeArrowheads="1"/>
            </p:cNvSpPr>
            <p:nvPr/>
          </p:nvSpPr>
          <p:spPr bwMode="auto">
            <a:xfrm>
              <a:off x="2486025" y="1236663"/>
              <a:ext cx="1212850" cy="336550"/>
            </a:xfrm>
            <a:prstGeom prst="rect">
              <a:avLst/>
            </a:prstGeom>
            <a:noFill/>
            <a:ln w="9525">
              <a:noFill/>
              <a:miter lim="800000"/>
              <a:headEnd/>
              <a:tailEnd/>
            </a:ln>
            <a:effectLst/>
          </p:spPr>
          <p:txBody>
            <a:bodyPr>
              <a:spAutoFit/>
            </a:bodyPr>
            <a:lstStyle/>
            <a:p>
              <a:pPr algn="ctr" eaLnBrk="0" hangingPunct="0">
                <a:spcBef>
                  <a:spcPct val="50000"/>
                </a:spcBef>
              </a:pPr>
              <a:r>
                <a:rPr lang="de-CH" sz="1600" dirty="0" smtClean="0">
                  <a:latin typeface="+mn-lt"/>
                </a:rPr>
                <a:t>Stiftung</a:t>
              </a:r>
              <a:endParaRPr lang="de-CH" sz="1600" dirty="0">
                <a:latin typeface="+mn-lt"/>
              </a:endParaRPr>
            </a:p>
          </p:txBody>
        </p:sp>
        <p:sp>
          <p:nvSpPr>
            <p:cNvPr id="13" name="Text Box 7"/>
            <p:cNvSpPr txBox="1">
              <a:spLocks noChangeArrowheads="1"/>
            </p:cNvSpPr>
            <p:nvPr/>
          </p:nvSpPr>
          <p:spPr bwMode="auto">
            <a:xfrm>
              <a:off x="695325" y="3287713"/>
              <a:ext cx="2147888" cy="346075"/>
            </a:xfrm>
            <a:prstGeom prst="rect">
              <a:avLst/>
            </a:prstGeom>
            <a:solidFill>
              <a:srgbClr val="FFFF66"/>
            </a:solidFill>
            <a:ln w="9525">
              <a:solidFill>
                <a:schemeClr val="tx1"/>
              </a:solidFill>
              <a:miter lim="800000"/>
              <a:headEnd/>
              <a:tailEnd/>
            </a:ln>
            <a:effectLst/>
          </p:spPr>
          <p:txBody>
            <a:bodyPr wrap="square">
              <a:spAutoFit/>
            </a:bodyPr>
            <a:lstStyle/>
            <a:p>
              <a:pPr algn="ctr" eaLnBrk="0" hangingPunct="0">
                <a:spcBef>
                  <a:spcPct val="50000"/>
                </a:spcBef>
              </a:pPr>
              <a:r>
                <a:rPr lang="de-CH" sz="1600" dirty="0" smtClean="0">
                  <a:latin typeface="+mn-lt"/>
                </a:rPr>
                <a:t>Revisor</a:t>
              </a:r>
              <a:endParaRPr lang="de-CH" sz="1600" dirty="0">
                <a:latin typeface="+mn-lt"/>
              </a:endParaRPr>
            </a:p>
          </p:txBody>
        </p:sp>
        <p:sp>
          <p:nvSpPr>
            <p:cNvPr id="14" name="Text Box 8"/>
            <p:cNvSpPr txBox="1">
              <a:spLocks noChangeArrowheads="1"/>
            </p:cNvSpPr>
            <p:nvPr/>
          </p:nvSpPr>
          <p:spPr bwMode="auto">
            <a:xfrm>
              <a:off x="3563938" y="3287713"/>
              <a:ext cx="1871662" cy="346075"/>
            </a:xfrm>
            <a:prstGeom prst="rect">
              <a:avLst/>
            </a:prstGeom>
            <a:solidFill>
              <a:srgbClr val="FFFF66"/>
            </a:solidFill>
            <a:ln w="9525">
              <a:solidFill>
                <a:schemeClr val="tx1"/>
              </a:solidFill>
              <a:miter lim="800000"/>
              <a:headEnd/>
              <a:tailEnd/>
            </a:ln>
            <a:effectLst/>
          </p:spPr>
          <p:txBody>
            <a:bodyPr>
              <a:spAutoFit/>
            </a:bodyPr>
            <a:lstStyle/>
            <a:p>
              <a:pPr algn="ctr" eaLnBrk="0" hangingPunct="0">
                <a:spcBef>
                  <a:spcPct val="50000"/>
                </a:spcBef>
              </a:pPr>
              <a:r>
                <a:rPr lang="de-CH" sz="1600" dirty="0" smtClean="0">
                  <a:latin typeface="+mn-lt"/>
                </a:rPr>
                <a:t>Experte</a:t>
              </a:r>
              <a:endParaRPr lang="de-CH" sz="1600" dirty="0">
                <a:latin typeface="+mn-lt"/>
              </a:endParaRPr>
            </a:p>
          </p:txBody>
        </p:sp>
        <p:sp>
          <p:nvSpPr>
            <p:cNvPr id="15" name="Text Box 9"/>
            <p:cNvSpPr txBox="1">
              <a:spLocks noChangeArrowheads="1"/>
            </p:cNvSpPr>
            <p:nvPr/>
          </p:nvSpPr>
          <p:spPr bwMode="auto">
            <a:xfrm>
              <a:off x="6011862" y="3071813"/>
              <a:ext cx="2398713" cy="630942"/>
            </a:xfrm>
            <a:prstGeom prst="rect">
              <a:avLst/>
            </a:prstGeom>
            <a:solidFill>
              <a:schemeClr val="hlink"/>
            </a:solidFill>
            <a:ln w="9525">
              <a:noFill/>
              <a:miter lim="800000"/>
              <a:headEnd/>
              <a:tailEnd/>
            </a:ln>
            <a:effectLst/>
          </p:spPr>
          <p:txBody>
            <a:bodyPr wrap="square">
              <a:spAutoFit/>
            </a:bodyPr>
            <a:lstStyle/>
            <a:p>
              <a:pPr marL="457200" indent="-457200" algn="l" eaLnBrk="0" hangingPunct="0">
                <a:spcBef>
                  <a:spcPct val="50000"/>
                </a:spcBef>
              </a:pPr>
              <a:r>
                <a:rPr lang="de-CH" sz="1400" dirty="0" smtClean="0">
                  <a:solidFill>
                    <a:schemeClr val="bg1"/>
                  </a:solidFill>
                  <a:latin typeface="+mn-lt"/>
                </a:rPr>
                <a:t>Stufe 2:</a:t>
              </a:r>
            </a:p>
            <a:p>
              <a:pPr marL="457200" indent="-457200" algn="l" eaLnBrk="0" hangingPunct="0">
                <a:spcBef>
                  <a:spcPct val="50000"/>
                </a:spcBef>
              </a:pPr>
              <a:r>
                <a:rPr lang="de-CH" sz="1400" dirty="0" smtClean="0">
                  <a:solidFill>
                    <a:schemeClr val="bg1"/>
                  </a:solidFill>
                  <a:latin typeface="+mn-lt"/>
                </a:rPr>
                <a:t>Externe Kontrolle</a:t>
              </a:r>
              <a:endParaRPr lang="de-CH" sz="2400" dirty="0">
                <a:solidFill>
                  <a:schemeClr val="bg1"/>
                </a:solidFill>
                <a:latin typeface="+mn-lt"/>
              </a:endParaRPr>
            </a:p>
          </p:txBody>
        </p:sp>
        <p:sp>
          <p:nvSpPr>
            <p:cNvPr id="16" name="Text Box 10"/>
            <p:cNvSpPr txBox="1">
              <a:spLocks noChangeArrowheads="1"/>
            </p:cNvSpPr>
            <p:nvPr/>
          </p:nvSpPr>
          <p:spPr bwMode="auto">
            <a:xfrm>
              <a:off x="6011863" y="4872038"/>
              <a:ext cx="2408237" cy="630942"/>
            </a:xfrm>
            <a:prstGeom prst="rect">
              <a:avLst/>
            </a:prstGeom>
            <a:solidFill>
              <a:schemeClr val="hlink"/>
            </a:solidFill>
            <a:ln w="9525">
              <a:noFill/>
              <a:miter lim="800000"/>
              <a:headEnd/>
              <a:tailEnd/>
            </a:ln>
            <a:effectLst/>
          </p:spPr>
          <p:txBody>
            <a:bodyPr wrap="square">
              <a:spAutoFit/>
            </a:bodyPr>
            <a:lstStyle/>
            <a:p>
              <a:pPr algn="l" eaLnBrk="0" hangingPunct="0">
                <a:spcBef>
                  <a:spcPct val="50000"/>
                </a:spcBef>
              </a:pPr>
              <a:r>
                <a:rPr lang="de-CH" sz="1400" dirty="0" smtClean="0">
                  <a:solidFill>
                    <a:schemeClr val="bg1"/>
                  </a:solidFill>
                  <a:latin typeface="+mn-lt"/>
                </a:rPr>
                <a:t>Stufe 3:</a:t>
              </a:r>
              <a:endParaRPr lang="de-CH" sz="1400" dirty="0">
                <a:solidFill>
                  <a:schemeClr val="bg1"/>
                </a:solidFill>
                <a:latin typeface="+mn-lt"/>
              </a:endParaRPr>
            </a:p>
            <a:p>
              <a:pPr algn="l" eaLnBrk="0" hangingPunct="0">
                <a:spcBef>
                  <a:spcPct val="50000"/>
                </a:spcBef>
              </a:pPr>
              <a:r>
                <a:rPr lang="de-CH" sz="1400" dirty="0" smtClean="0">
                  <a:solidFill>
                    <a:schemeClr val="bg1"/>
                  </a:solidFill>
                  <a:latin typeface="+mn-lt"/>
                </a:rPr>
                <a:t>Aufsicht</a:t>
              </a:r>
              <a:endParaRPr lang="de-CH" sz="1400" dirty="0">
                <a:solidFill>
                  <a:schemeClr val="bg1"/>
                </a:solidFill>
                <a:latin typeface="+mn-lt"/>
              </a:endParaRPr>
            </a:p>
          </p:txBody>
        </p:sp>
        <p:sp>
          <p:nvSpPr>
            <p:cNvPr id="17" name="Text Box 11"/>
            <p:cNvSpPr txBox="1">
              <a:spLocks noChangeArrowheads="1"/>
            </p:cNvSpPr>
            <p:nvPr/>
          </p:nvSpPr>
          <p:spPr bwMode="auto">
            <a:xfrm>
              <a:off x="1187450" y="4945063"/>
              <a:ext cx="3384550" cy="346075"/>
            </a:xfrm>
            <a:prstGeom prst="rect">
              <a:avLst/>
            </a:prstGeom>
            <a:solidFill>
              <a:srgbClr val="FF9933"/>
            </a:solidFill>
            <a:ln w="9525">
              <a:solidFill>
                <a:schemeClr val="tx1"/>
              </a:solidFill>
              <a:miter lim="800000"/>
              <a:headEnd/>
              <a:tailEnd/>
            </a:ln>
            <a:effectLst/>
          </p:spPr>
          <p:txBody>
            <a:bodyPr>
              <a:spAutoFit/>
            </a:bodyPr>
            <a:lstStyle/>
            <a:p>
              <a:pPr algn="ctr" eaLnBrk="0" hangingPunct="0">
                <a:spcBef>
                  <a:spcPct val="50000"/>
                </a:spcBef>
              </a:pPr>
              <a:r>
                <a:rPr lang="de-CH" sz="1600" dirty="0" smtClean="0">
                  <a:latin typeface="+mn-lt"/>
                </a:rPr>
                <a:t>Regionale Aufsichtsbehörde</a:t>
              </a:r>
              <a:endParaRPr lang="de-CH" sz="1600" dirty="0">
                <a:latin typeface="+mn-lt"/>
              </a:endParaRPr>
            </a:p>
          </p:txBody>
        </p:sp>
        <p:sp>
          <p:nvSpPr>
            <p:cNvPr id="18" name="Line 12"/>
            <p:cNvSpPr>
              <a:spLocks noChangeShapeType="1"/>
            </p:cNvSpPr>
            <p:nvPr/>
          </p:nvSpPr>
          <p:spPr bwMode="auto">
            <a:xfrm flipV="1">
              <a:off x="395288" y="4438650"/>
              <a:ext cx="8024812" cy="1588"/>
            </a:xfrm>
            <a:prstGeom prst="line">
              <a:avLst/>
            </a:prstGeom>
            <a:noFill/>
            <a:ln w="9525">
              <a:solidFill>
                <a:schemeClr val="tx1"/>
              </a:solidFill>
              <a:round/>
              <a:headEnd/>
              <a:tailEnd/>
            </a:ln>
            <a:effectLst/>
          </p:spPr>
          <p:txBody>
            <a:bodyPr/>
            <a:lstStyle/>
            <a:p>
              <a:endParaRPr lang="de-CH" dirty="0"/>
            </a:p>
          </p:txBody>
        </p:sp>
        <p:sp>
          <p:nvSpPr>
            <p:cNvPr id="19" name="Line 13"/>
            <p:cNvSpPr>
              <a:spLocks noChangeShapeType="1"/>
            </p:cNvSpPr>
            <p:nvPr/>
          </p:nvSpPr>
          <p:spPr bwMode="auto">
            <a:xfrm flipV="1">
              <a:off x="468313" y="2781299"/>
              <a:ext cx="7894637" cy="3175"/>
            </a:xfrm>
            <a:prstGeom prst="line">
              <a:avLst/>
            </a:prstGeom>
            <a:noFill/>
            <a:ln w="9525">
              <a:solidFill>
                <a:schemeClr val="tx1"/>
              </a:solidFill>
              <a:round/>
              <a:headEnd/>
              <a:tailEnd/>
            </a:ln>
            <a:effectLst/>
          </p:spPr>
          <p:txBody>
            <a:bodyPr/>
            <a:lstStyle/>
            <a:p>
              <a:endParaRPr lang="de-CH" dirty="0"/>
            </a:p>
          </p:txBody>
        </p:sp>
        <p:sp>
          <p:nvSpPr>
            <p:cNvPr id="20" name="Text Box 14"/>
            <p:cNvSpPr txBox="1">
              <a:spLocks noChangeArrowheads="1"/>
            </p:cNvSpPr>
            <p:nvPr/>
          </p:nvSpPr>
          <p:spPr bwMode="auto">
            <a:xfrm>
              <a:off x="1825625" y="4027488"/>
              <a:ext cx="1079500" cy="336550"/>
            </a:xfrm>
            <a:prstGeom prst="rect">
              <a:avLst/>
            </a:prstGeom>
            <a:noFill/>
            <a:ln w="9525">
              <a:noFill/>
              <a:miter lim="800000"/>
              <a:headEnd/>
              <a:tailEnd/>
            </a:ln>
            <a:effectLst/>
          </p:spPr>
          <p:txBody>
            <a:bodyPr>
              <a:spAutoFit/>
            </a:bodyPr>
            <a:lstStyle/>
            <a:p>
              <a:pPr algn="l" eaLnBrk="0" hangingPunct="0">
                <a:spcBef>
                  <a:spcPct val="50000"/>
                </a:spcBef>
              </a:pPr>
              <a:r>
                <a:rPr lang="de-CH" sz="1600" dirty="0" smtClean="0">
                  <a:latin typeface="+mn-lt"/>
                </a:rPr>
                <a:t>Bericht</a:t>
              </a:r>
              <a:endParaRPr lang="de-CH" sz="1600" dirty="0">
                <a:latin typeface="+mn-lt"/>
              </a:endParaRPr>
            </a:p>
          </p:txBody>
        </p:sp>
        <p:sp>
          <p:nvSpPr>
            <p:cNvPr id="21" name="Text Box 15"/>
            <p:cNvSpPr txBox="1">
              <a:spLocks noChangeArrowheads="1"/>
            </p:cNvSpPr>
            <p:nvPr/>
          </p:nvSpPr>
          <p:spPr bwMode="auto">
            <a:xfrm>
              <a:off x="3121025" y="4027488"/>
              <a:ext cx="936625" cy="336550"/>
            </a:xfrm>
            <a:prstGeom prst="rect">
              <a:avLst/>
            </a:prstGeom>
            <a:noFill/>
            <a:ln w="9525">
              <a:noFill/>
              <a:miter lim="800000"/>
              <a:headEnd/>
              <a:tailEnd/>
            </a:ln>
            <a:effectLst/>
          </p:spPr>
          <p:txBody>
            <a:bodyPr>
              <a:spAutoFit/>
            </a:bodyPr>
            <a:lstStyle/>
            <a:p>
              <a:pPr algn="l" eaLnBrk="0" hangingPunct="0">
                <a:spcBef>
                  <a:spcPct val="50000"/>
                </a:spcBef>
              </a:pPr>
              <a:r>
                <a:rPr lang="de-CH" sz="1600" dirty="0" smtClean="0">
                  <a:latin typeface="+mn-lt"/>
                </a:rPr>
                <a:t>Bericht</a:t>
              </a:r>
              <a:endParaRPr lang="de-CH" sz="1600" dirty="0">
                <a:latin typeface="+mn-lt"/>
              </a:endParaRPr>
            </a:p>
          </p:txBody>
        </p:sp>
        <p:sp>
          <p:nvSpPr>
            <p:cNvPr id="22" name="AutoShape 17"/>
            <p:cNvSpPr>
              <a:spLocks noChangeArrowheads="1"/>
            </p:cNvSpPr>
            <p:nvPr/>
          </p:nvSpPr>
          <p:spPr bwMode="auto">
            <a:xfrm>
              <a:off x="1619250" y="3719513"/>
              <a:ext cx="133350" cy="1081087"/>
            </a:xfrm>
            <a:prstGeom prst="downArrow">
              <a:avLst>
                <a:gd name="adj1" fmla="val 50000"/>
                <a:gd name="adj2" fmla="val 202678"/>
              </a:avLst>
            </a:prstGeom>
            <a:solidFill>
              <a:srgbClr val="33CC33"/>
            </a:solidFill>
            <a:ln w="9525">
              <a:solidFill>
                <a:schemeClr val="tx1"/>
              </a:solidFill>
              <a:miter lim="800000"/>
              <a:headEnd/>
              <a:tailEnd/>
            </a:ln>
            <a:effectLst/>
          </p:spPr>
          <p:txBody>
            <a:bodyPr vert="eaVert" wrap="none" anchor="ctr"/>
            <a:lstStyle/>
            <a:p>
              <a:endParaRPr lang="de-CH" dirty="0"/>
            </a:p>
          </p:txBody>
        </p:sp>
        <p:sp>
          <p:nvSpPr>
            <p:cNvPr id="23" name="AutoShape 18"/>
            <p:cNvSpPr>
              <a:spLocks noChangeArrowheads="1"/>
            </p:cNvSpPr>
            <p:nvPr/>
          </p:nvSpPr>
          <p:spPr bwMode="auto">
            <a:xfrm>
              <a:off x="3886200" y="3719513"/>
              <a:ext cx="109538" cy="1081087"/>
            </a:xfrm>
            <a:prstGeom prst="downArrow">
              <a:avLst>
                <a:gd name="adj1" fmla="val 50000"/>
                <a:gd name="adj2" fmla="val 246738"/>
              </a:avLst>
            </a:prstGeom>
            <a:solidFill>
              <a:srgbClr val="33CC33"/>
            </a:solidFill>
            <a:ln w="9525">
              <a:solidFill>
                <a:schemeClr val="tx1"/>
              </a:solidFill>
              <a:miter lim="800000"/>
              <a:headEnd/>
              <a:tailEnd/>
            </a:ln>
            <a:effectLst/>
          </p:spPr>
          <p:txBody>
            <a:bodyPr vert="eaVert" wrap="none" anchor="ctr"/>
            <a:lstStyle/>
            <a:p>
              <a:endParaRPr lang="de-CH" dirty="0"/>
            </a:p>
          </p:txBody>
        </p:sp>
        <p:sp>
          <p:nvSpPr>
            <p:cNvPr id="24" name="AutoShape 19"/>
            <p:cNvSpPr>
              <a:spLocks noChangeArrowheads="1"/>
            </p:cNvSpPr>
            <p:nvPr/>
          </p:nvSpPr>
          <p:spPr bwMode="auto">
            <a:xfrm>
              <a:off x="2971800" y="2593975"/>
              <a:ext cx="149225" cy="2232025"/>
            </a:xfrm>
            <a:prstGeom prst="upArrow">
              <a:avLst>
                <a:gd name="adj1" fmla="val 50000"/>
                <a:gd name="adj2" fmla="val 373936"/>
              </a:avLst>
            </a:prstGeom>
            <a:solidFill>
              <a:srgbClr val="FF9933"/>
            </a:solidFill>
            <a:ln w="9525">
              <a:solidFill>
                <a:schemeClr val="tx1"/>
              </a:solidFill>
              <a:miter lim="800000"/>
              <a:headEnd/>
              <a:tailEnd/>
            </a:ln>
            <a:effectLst/>
          </p:spPr>
          <p:txBody>
            <a:bodyPr vert="eaVert" wrap="none" anchor="ctr"/>
            <a:lstStyle/>
            <a:p>
              <a:endParaRPr lang="de-CH" dirty="0"/>
            </a:p>
          </p:txBody>
        </p:sp>
        <p:sp>
          <p:nvSpPr>
            <p:cNvPr id="25" name="AutoShape 20"/>
            <p:cNvSpPr>
              <a:spLocks noChangeArrowheads="1"/>
            </p:cNvSpPr>
            <p:nvPr/>
          </p:nvSpPr>
          <p:spPr bwMode="auto">
            <a:xfrm>
              <a:off x="2971800" y="1908175"/>
              <a:ext cx="98425" cy="228600"/>
            </a:xfrm>
            <a:prstGeom prst="downArrow">
              <a:avLst>
                <a:gd name="adj1" fmla="val 50000"/>
                <a:gd name="adj2" fmla="val 58065"/>
              </a:avLst>
            </a:prstGeom>
            <a:solidFill>
              <a:srgbClr val="FF9933"/>
            </a:solidFill>
            <a:ln w="9525">
              <a:solidFill>
                <a:schemeClr val="tx1"/>
              </a:solidFill>
              <a:miter lim="800000"/>
              <a:headEnd/>
              <a:tailEnd/>
            </a:ln>
            <a:effectLst/>
          </p:spPr>
          <p:txBody>
            <a:bodyPr vert="eaVert" wrap="none" anchor="ctr"/>
            <a:lstStyle/>
            <a:p>
              <a:endParaRPr lang="de-CH" dirty="0"/>
            </a:p>
          </p:txBody>
        </p:sp>
        <p:sp>
          <p:nvSpPr>
            <p:cNvPr id="26" name="AutoShape 21"/>
            <p:cNvSpPr>
              <a:spLocks noChangeArrowheads="1"/>
            </p:cNvSpPr>
            <p:nvPr/>
          </p:nvSpPr>
          <p:spPr bwMode="auto">
            <a:xfrm>
              <a:off x="2133600" y="2568575"/>
              <a:ext cx="134938" cy="503238"/>
            </a:xfrm>
            <a:prstGeom prst="upArrow">
              <a:avLst>
                <a:gd name="adj1" fmla="val 50000"/>
                <a:gd name="adj2" fmla="val 93235"/>
              </a:avLst>
            </a:prstGeom>
            <a:solidFill>
              <a:srgbClr val="FF9933"/>
            </a:solidFill>
            <a:ln w="9525">
              <a:solidFill>
                <a:schemeClr val="tx1"/>
              </a:solidFill>
              <a:miter lim="800000"/>
              <a:headEnd/>
              <a:tailEnd/>
            </a:ln>
            <a:effectLst/>
          </p:spPr>
          <p:txBody>
            <a:bodyPr vert="eaVert" wrap="none" anchor="ctr"/>
            <a:lstStyle/>
            <a:p>
              <a:endParaRPr lang="de-CH" dirty="0"/>
            </a:p>
          </p:txBody>
        </p:sp>
        <p:sp>
          <p:nvSpPr>
            <p:cNvPr id="27" name="AutoShape 22"/>
            <p:cNvSpPr>
              <a:spLocks noChangeArrowheads="1"/>
            </p:cNvSpPr>
            <p:nvPr/>
          </p:nvSpPr>
          <p:spPr bwMode="auto">
            <a:xfrm>
              <a:off x="3810000" y="2568575"/>
              <a:ext cx="114300" cy="503238"/>
            </a:xfrm>
            <a:prstGeom prst="upArrow">
              <a:avLst>
                <a:gd name="adj1" fmla="val 50000"/>
                <a:gd name="adj2" fmla="val 110070"/>
              </a:avLst>
            </a:prstGeom>
            <a:solidFill>
              <a:srgbClr val="FF9933"/>
            </a:solidFill>
            <a:ln w="9525">
              <a:solidFill>
                <a:schemeClr val="tx1"/>
              </a:solidFill>
              <a:miter lim="800000"/>
              <a:headEnd/>
              <a:tailEnd/>
            </a:ln>
            <a:effectLst/>
          </p:spPr>
          <p:txBody>
            <a:bodyPr vert="eaVert" wrap="none" anchor="ctr"/>
            <a:lstStyle/>
            <a:p>
              <a:endParaRPr lang="de-CH" dirty="0"/>
            </a:p>
          </p:txBody>
        </p:sp>
        <p:sp>
          <p:nvSpPr>
            <p:cNvPr id="28" name="Text Box 11"/>
            <p:cNvSpPr txBox="1">
              <a:spLocks noChangeArrowheads="1"/>
            </p:cNvSpPr>
            <p:nvPr/>
          </p:nvSpPr>
          <p:spPr bwMode="auto">
            <a:xfrm>
              <a:off x="1168400" y="5630863"/>
              <a:ext cx="3384550" cy="584775"/>
            </a:xfrm>
            <a:prstGeom prst="rect">
              <a:avLst/>
            </a:prstGeom>
            <a:solidFill>
              <a:srgbClr val="FF9933"/>
            </a:solidFill>
            <a:ln w="9525">
              <a:solidFill>
                <a:schemeClr val="tx1"/>
              </a:solidFill>
              <a:miter lim="800000"/>
              <a:headEnd/>
              <a:tailEnd/>
            </a:ln>
            <a:effectLst/>
          </p:spPr>
          <p:txBody>
            <a:bodyPr>
              <a:spAutoFit/>
            </a:bodyPr>
            <a:lstStyle/>
            <a:p>
              <a:pPr algn="ctr" eaLnBrk="0" hangingPunct="0">
                <a:spcBef>
                  <a:spcPct val="50000"/>
                </a:spcBef>
              </a:pPr>
              <a:r>
                <a:rPr lang="de-CH" sz="1600" dirty="0" smtClean="0">
                  <a:latin typeface="+mn-lt"/>
                </a:rPr>
                <a:t>Oberaufsichtskommission Berufliche Vorsorge OAK BV</a:t>
              </a:r>
              <a:endParaRPr lang="de-CH" sz="1600" dirty="0">
                <a:latin typeface="+mn-lt"/>
              </a:endParaRPr>
            </a:p>
          </p:txBody>
        </p:sp>
        <p:sp>
          <p:nvSpPr>
            <p:cNvPr id="29" name="AutoShape 22"/>
            <p:cNvSpPr>
              <a:spLocks noChangeArrowheads="1"/>
            </p:cNvSpPr>
            <p:nvPr/>
          </p:nvSpPr>
          <p:spPr bwMode="auto">
            <a:xfrm>
              <a:off x="2990850" y="5292725"/>
              <a:ext cx="95250" cy="288925"/>
            </a:xfrm>
            <a:prstGeom prst="upArrow">
              <a:avLst>
                <a:gd name="adj1" fmla="val 50000"/>
                <a:gd name="adj2" fmla="val 110070"/>
              </a:avLst>
            </a:prstGeom>
            <a:solidFill>
              <a:srgbClr val="FF9933"/>
            </a:solidFill>
            <a:ln w="9525">
              <a:solidFill>
                <a:schemeClr val="tx1"/>
              </a:solidFill>
              <a:miter lim="800000"/>
              <a:headEnd/>
              <a:tailEnd/>
            </a:ln>
            <a:effectLst/>
          </p:spPr>
          <p:txBody>
            <a:bodyPr vert="eaVert" wrap="none" anchor="ctr"/>
            <a:lstStyle/>
            <a:p>
              <a:endParaRPr lang="de-CH" dirty="0"/>
            </a:p>
          </p:txBody>
        </p:sp>
        <p:sp>
          <p:nvSpPr>
            <p:cNvPr id="30" name="AutoShape 22"/>
            <p:cNvSpPr>
              <a:spLocks noChangeArrowheads="1"/>
            </p:cNvSpPr>
            <p:nvPr/>
          </p:nvSpPr>
          <p:spPr bwMode="auto">
            <a:xfrm flipV="1">
              <a:off x="2447924" y="5333999"/>
              <a:ext cx="104775" cy="276225"/>
            </a:xfrm>
            <a:prstGeom prst="upArrow">
              <a:avLst>
                <a:gd name="adj1" fmla="val 50000"/>
                <a:gd name="adj2" fmla="val 110070"/>
              </a:avLst>
            </a:prstGeom>
            <a:solidFill>
              <a:srgbClr val="92D050"/>
            </a:solidFill>
            <a:ln w="9525">
              <a:solidFill>
                <a:schemeClr val="tx1"/>
              </a:solidFill>
              <a:miter lim="800000"/>
              <a:headEnd/>
              <a:tailEnd/>
            </a:ln>
            <a:effectLst/>
          </p:spPr>
          <p:txBody>
            <a:bodyPr vert="eaVert" wrap="none" anchor="ctr"/>
            <a:lstStyle/>
            <a:p>
              <a:endParaRPr lang="de-CH" dirty="0"/>
            </a:p>
          </p:txBody>
        </p:sp>
        <p:sp>
          <p:nvSpPr>
            <p:cNvPr id="31" name="Bent-Up Arrow 29"/>
            <p:cNvSpPr/>
            <p:nvPr/>
          </p:nvSpPr>
          <p:spPr bwMode="auto">
            <a:xfrm>
              <a:off x="4562475" y="3686175"/>
              <a:ext cx="342900" cy="2276475"/>
            </a:xfrm>
            <a:prstGeom prst="bentUpArrow">
              <a:avLst>
                <a:gd name="adj1" fmla="val 25000"/>
                <a:gd name="adj2" fmla="val 25000"/>
                <a:gd name="adj3" fmla="val 25000"/>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32" name="Bent-Up Arrow 30"/>
            <p:cNvSpPr/>
            <p:nvPr/>
          </p:nvSpPr>
          <p:spPr bwMode="auto">
            <a:xfrm flipH="1">
              <a:off x="819150" y="3686175"/>
              <a:ext cx="342900" cy="2276475"/>
            </a:xfrm>
            <a:prstGeom prst="bentUpArrow">
              <a:avLst>
                <a:gd name="adj1" fmla="val 22222"/>
                <a:gd name="adj2" fmla="val 25000"/>
                <a:gd name="adj3" fmla="val 25000"/>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33" name="Text Box 15"/>
            <p:cNvSpPr txBox="1">
              <a:spLocks noChangeArrowheads="1"/>
            </p:cNvSpPr>
            <p:nvPr/>
          </p:nvSpPr>
          <p:spPr bwMode="auto">
            <a:xfrm>
              <a:off x="4921249" y="4722813"/>
              <a:ext cx="1203325" cy="523220"/>
            </a:xfrm>
            <a:prstGeom prst="rect">
              <a:avLst/>
            </a:prstGeom>
            <a:noFill/>
            <a:ln w="9525">
              <a:noFill/>
              <a:miter lim="800000"/>
              <a:headEnd/>
              <a:tailEnd/>
            </a:ln>
            <a:effectLst/>
          </p:spPr>
          <p:txBody>
            <a:bodyPr wrap="square">
              <a:spAutoFit/>
            </a:bodyPr>
            <a:lstStyle/>
            <a:p>
              <a:pPr algn="l" eaLnBrk="0" hangingPunct="0">
                <a:spcBef>
                  <a:spcPct val="50000"/>
                </a:spcBef>
              </a:pPr>
              <a:r>
                <a:rPr lang="de-CH" sz="1400" dirty="0" smtClean="0">
                  <a:latin typeface="+mn-lt"/>
                </a:rPr>
                <a:t>Zulassung / Weisungen</a:t>
              </a:r>
              <a:endParaRPr lang="de-CH" sz="1400" dirty="0">
                <a:latin typeface="+mn-lt"/>
              </a:endParaRPr>
            </a:p>
          </p:txBody>
        </p:sp>
        <p:sp>
          <p:nvSpPr>
            <p:cNvPr id="34" name="Text Box 15"/>
            <p:cNvSpPr txBox="1">
              <a:spLocks noChangeArrowheads="1"/>
            </p:cNvSpPr>
            <p:nvPr/>
          </p:nvSpPr>
          <p:spPr bwMode="auto">
            <a:xfrm>
              <a:off x="-212726" y="4827588"/>
              <a:ext cx="1203325" cy="307777"/>
            </a:xfrm>
            <a:prstGeom prst="rect">
              <a:avLst/>
            </a:prstGeom>
            <a:noFill/>
            <a:ln w="9525">
              <a:noFill/>
              <a:miter lim="800000"/>
              <a:headEnd/>
              <a:tailEnd/>
            </a:ln>
            <a:effectLst/>
          </p:spPr>
          <p:txBody>
            <a:bodyPr wrap="square">
              <a:spAutoFit/>
            </a:bodyPr>
            <a:lstStyle/>
            <a:p>
              <a:pPr algn="l" eaLnBrk="0" hangingPunct="0">
                <a:spcBef>
                  <a:spcPct val="50000"/>
                </a:spcBef>
              </a:pPr>
              <a:r>
                <a:rPr lang="de-CH" sz="1400" dirty="0" smtClean="0">
                  <a:latin typeface="+mn-lt"/>
                </a:rPr>
                <a:t>Weisungen</a:t>
              </a:r>
              <a:endParaRPr lang="de-CH" sz="1400" dirty="0">
                <a:latin typeface="+mn-lt"/>
              </a:endParaRPr>
            </a:p>
          </p:txBody>
        </p:sp>
      </p:grpSp>
      <p:sp>
        <p:nvSpPr>
          <p:cNvPr id="35"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Herausforderung in der 2. Säule</a:t>
            </a:r>
            <a:endParaRPr lang="de-CH" dirty="0"/>
          </a:p>
        </p:txBody>
      </p:sp>
      <p:graphicFrame>
        <p:nvGraphicFramePr>
          <p:cNvPr id="5" name="Content Placeholder 4"/>
          <p:cNvGraphicFramePr>
            <a:graphicFrameLocks noGrp="1"/>
          </p:cNvGraphicFramePr>
          <p:nvPr>
            <p:ph idx="1"/>
          </p:nvPr>
        </p:nvGraphicFramePr>
        <p:xfrm>
          <a:off x="1171575" y="1000125"/>
          <a:ext cx="7553324" cy="518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295275"/>
            <a:ext cx="7461250" cy="1362075"/>
          </a:xfrm>
        </p:spPr>
        <p:txBody>
          <a:bodyPr/>
          <a:lstStyle/>
          <a:p>
            <a:r>
              <a:rPr lang="de-CH" dirty="0" smtClean="0"/>
              <a:t>Zielsetzung der OAK BV: </a:t>
            </a:r>
            <a:br>
              <a:rPr lang="de-CH" dirty="0" smtClean="0"/>
            </a:br>
            <a:r>
              <a:rPr lang="de-CH" sz="2800" dirty="0" smtClean="0"/>
              <a:t>Stärkung der Systemsicherheit und damit des Vertrauens in die 2. Säule</a:t>
            </a:r>
            <a:r>
              <a:rPr lang="de-CH" dirty="0" smtClean="0"/>
              <a:t/>
            </a:r>
            <a:br>
              <a:rPr lang="de-CH" dirty="0" smtClean="0"/>
            </a:br>
            <a:r>
              <a:rPr lang="de-CH" dirty="0" smtClean="0"/>
              <a:t/>
            </a:r>
            <a:br>
              <a:rPr lang="de-CH" dirty="0" smtClean="0"/>
            </a:br>
            <a:r>
              <a:rPr lang="de-CH" dirty="0" smtClean="0"/>
              <a:t/>
            </a:r>
            <a:br>
              <a:rPr lang="de-CH" dirty="0" smtClean="0"/>
            </a:br>
            <a:endParaRPr lang="de-CH" dirty="0"/>
          </a:p>
        </p:txBody>
      </p:sp>
      <p:sp>
        <p:nvSpPr>
          <p:cNvPr id="5" name="Inhaltsplatzhalter 2"/>
          <p:cNvSpPr>
            <a:spLocks noGrp="1"/>
          </p:cNvSpPr>
          <p:nvPr>
            <p:ph idx="1"/>
          </p:nvPr>
        </p:nvSpPr>
        <p:spPr>
          <a:xfrm>
            <a:off x="1285875" y="2047875"/>
            <a:ext cx="7610475" cy="4179888"/>
          </a:xfrm>
        </p:spPr>
        <p:txBody>
          <a:bodyPr/>
          <a:lstStyle/>
          <a:p>
            <a:pPr marL="0" indent="0" eaLnBrk="1" hangingPunct="1">
              <a:buFontTx/>
              <a:buNone/>
              <a:defRPr/>
            </a:pPr>
            <a:r>
              <a:rPr lang="de-CH" sz="2400" dirty="0" smtClean="0"/>
              <a:t>Verbesserung der Systemsicherheit durch</a:t>
            </a:r>
            <a:r>
              <a:rPr lang="de-CH" dirty="0" smtClean="0"/>
              <a:t>:</a:t>
            </a:r>
          </a:p>
          <a:p>
            <a:pPr eaLnBrk="1" hangingPunct="1">
              <a:spcBef>
                <a:spcPts val="1200"/>
              </a:spcBef>
              <a:defRPr/>
            </a:pPr>
            <a:r>
              <a:rPr lang="de-CH" dirty="0" smtClean="0"/>
              <a:t>Durchsetzung einer einheitlichen und risikoorientierten Aufsicht </a:t>
            </a:r>
          </a:p>
          <a:p>
            <a:pPr eaLnBrk="1" hangingPunct="1">
              <a:spcBef>
                <a:spcPts val="1200"/>
              </a:spcBef>
              <a:defRPr/>
            </a:pPr>
            <a:r>
              <a:rPr lang="de-CH" dirty="0" smtClean="0"/>
              <a:t>Durchsetzung einer transparenten und glaubwürdigen Governance bei allen Einrichtungen der beruflichen Vorsorge</a:t>
            </a:r>
          </a:p>
          <a:p>
            <a:pPr eaLnBrk="1" hangingPunct="1">
              <a:spcBef>
                <a:spcPts val="1200"/>
              </a:spcBef>
              <a:defRPr/>
            </a:pPr>
            <a:r>
              <a:rPr lang="de-CH" dirty="0" smtClean="0"/>
              <a:t>Hohe Effizienz und Effektivität der OAK BV in der  Direktauf- </a:t>
            </a:r>
            <a:r>
              <a:rPr lang="de-CH" dirty="0" err="1" smtClean="0"/>
              <a:t>sicht</a:t>
            </a:r>
            <a:r>
              <a:rPr lang="de-CH" dirty="0" smtClean="0"/>
              <a:t>  (Anlagestiftungen, Sicherheitsfonds, Auffangeinrichtung)</a:t>
            </a:r>
          </a:p>
          <a:p>
            <a:endParaRPr lang="de-CH" dirty="0"/>
          </a:p>
        </p:txBody>
      </p:sp>
      <p:sp>
        <p:nvSpPr>
          <p:cNvPr id="6"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Struktur der Pensionskassenlandschaft </a:t>
            </a:r>
            <a:endParaRPr lang="de-CH" dirty="0"/>
          </a:p>
        </p:txBody>
      </p:sp>
      <p:grpSp>
        <p:nvGrpSpPr>
          <p:cNvPr id="3" name="Gruppieren 5"/>
          <p:cNvGrpSpPr/>
          <p:nvPr/>
        </p:nvGrpSpPr>
        <p:grpSpPr>
          <a:xfrm>
            <a:off x="1343207" y="1352551"/>
            <a:ext cx="6267268" cy="4752974"/>
            <a:chOff x="1247958" y="1562099"/>
            <a:chExt cx="5876742" cy="442680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7958" y="1562099"/>
              <a:ext cx="5876742" cy="44268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bwMode="auto">
            <a:xfrm>
              <a:off x="3549650" y="2155825"/>
              <a:ext cx="655729" cy="9779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sp>
          <p:nvSpPr>
            <p:cNvPr id="9" name="Ellipse 8"/>
            <p:cNvSpPr/>
            <p:nvPr/>
          </p:nvSpPr>
          <p:spPr bwMode="auto">
            <a:xfrm>
              <a:off x="4129179" y="3717924"/>
              <a:ext cx="1214345" cy="87312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sp>
          <p:nvSpPr>
            <p:cNvPr id="10" name="Ellipse 9"/>
            <p:cNvSpPr/>
            <p:nvPr/>
          </p:nvSpPr>
          <p:spPr bwMode="auto">
            <a:xfrm>
              <a:off x="5330825" y="2155825"/>
              <a:ext cx="655729" cy="9779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smtClean="0">
                <a:ln>
                  <a:noFill/>
                </a:ln>
                <a:solidFill>
                  <a:schemeClr val="tx1"/>
                </a:solidFill>
                <a:effectLst/>
                <a:latin typeface="Times" pitchFamily="18" charset="0"/>
              </a:endParaRPr>
            </a:p>
          </p:txBody>
        </p:sp>
      </p:grpSp>
      <p:sp>
        <p:nvSpPr>
          <p:cNvPr id="11" name="Textfeld 10"/>
          <p:cNvSpPr txBox="1"/>
          <p:nvPr/>
        </p:nvSpPr>
        <p:spPr>
          <a:xfrm>
            <a:off x="1352550" y="6044835"/>
            <a:ext cx="7410451" cy="261610"/>
          </a:xfrm>
          <a:prstGeom prst="rect">
            <a:avLst/>
          </a:prstGeom>
          <a:noFill/>
        </p:spPr>
        <p:txBody>
          <a:bodyPr wrap="square" rtlCol="0">
            <a:spAutoFit/>
          </a:bodyPr>
          <a:lstStyle/>
          <a:p>
            <a:r>
              <a:rPr lang="de-CH" sz="1100" dirty="0" smtClean="0">
                <a:latin typeface="+mn-lt"/>
              </a:rPr>
              <a:t>Quelle: OAK BV, Bericht finanzielle Lage der Vorsorgeeinrichtungen 2013</a:t>
            </a:r>
            <a:endParaRPr lang="de-CH" sz="1100" dirty="0">
              <a:latin typeface="+mn-lt"/>
            </a:endParaRPr>
          </a:p>
        </p:txBody>
      </p:sp>
      <p:sp>
        <p:nvSpPr>
          <p:cNvPr id="12" name="Footer Placeholder 3"/>
          <p:cNvSpPr>
            <a:spLocks noGrp="1"/>
          </p:cNvSpPr>
          <p:nvPr>
            <p:ph type="ftr" sz="quarter" idx="10"/>
          </p:nvPr>
        </p:nvSpPr>
        <p:spPr>
          <a:xfrm>
            <a:off x="1238249" y="6376988"/>
            <a:ext cx="5514976" cy="366712"/>
          </a:xfrm>
        </p:spPr>
        <p:txBody>
          <a:bodyPr/>
          <a:lstStyle/>
          <a:p>
            <a:pPr>
              <a:defRPr/>
            </a:pPr>
            <a:r>
              <a:rPr lang="de-CH" b="1" dirty="0" smtClean="0"/>
              <a:t>«Bericht finanzielle Lage der Vorsorgeeinrichtungen» </a:t>
            </a:r>
            <a:r>
              <a:rPr lang="de-CH" dirty="0" smtClean="0"/>
              <a:t>| SAV Arbeitsgruppe Personalversicherung | Davos, 5. September 2014 </a:t>
            </a:r>
            <a:r>
              <a:rPr lang="de-CH" b="1" dirty="0" smtClean="0"/>
              <a:t> </a:t>
            </a:r>
            <a:r>
              <a:rPr lang="de-CH" dirty="0" smtClean="0"/>
              <a:t>| André Tapernoux, Leiter </a:t>
            </a:r>
            <a:r>
              <a:rPr lang="de-CH" dirty="0" err="1" smtClean="0"/>
              <a:t>Risk</a:t>
            </a:r>
            <a:r>
              <a:rPr lang="de-CH" dirty="0" smtClean="0"/>
              <a:t> Management OAK BV</a:t>
            </a:r>
            <a:endParaRPr lang="de-C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Umfrage und Auswertungen</a:t>
            </a:r>
            <a:endParaRPr lang="de-CH" dirty="0"/>
          </a:p>
        </p:txBody>
      </p:sp>
      <p:sp>
        <p:nvSpPr>
          <p:cNvPr id="3" name="Text Placeholder 2"/>
          <p:cNvSpPr>
            <a:spLocks noGrp="1"/>
          </p:cNvSpPr>
          <p:nvPr>
            <p:ph type="body" idx="1"/>
          </p:nvPr>
        </p:nvSpPr>
        <p:spPr/>
        <p:txBody>
          <a:bodyPr/>
          <a:lstStyle/>
          <a:p>
            <a:r>
              <a:rPr lang="de-CH" dirty="0" smtClean="0"/>
              <a:t>Teil II</a:t>
            </a:r>
            <a:endParaRPr lang="de-CH" dirty="0"/>
          </a:p>
        </p:txBody>
      </p:sp>
      <p:sp>
        <p:nvSpPr>
          <p:cNvPr id="5" name="Footer Placeholder 3"/>
          <p:cNvSpPr txBox="1">
            <a:spLocks/>
          </p:cNvSpPr>
          <p:nvPr/>
        </p:nvSpPr>
        <p:spPr>
          <a:xfrm>
            <a:off x="1238249" y="6376988"/>
            <a:ext cx="5514976" cy="3667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900" b="1" i="0" u="none" strike="noStrike" kern="1200" cap="none" spc="0" normalizeH="0" baseline="0" noProof="0" dirty="0" smtClean="0">
                <a:ln>
                  <a:noFill/>
                </a:ln>
                <a:solidFill>
                  <a:schemeClr val="tx1"/>
                </a:solidFill>
                <a:effectLst/>
                <a:uLnTx/>
                <a:uFillTx/>
                <a:latin typeface="+mn-lt"/>
                <a:ea typeface="+mn-ea"/>
                <a:cs typeface="+mn-cs"/>
              </a:rPr>
              <a:t>«Bericht finanzielle Lage der Vorsorgeeinrichtungen»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SAV Arbeitsgruppe Personalversicherung | Davos, 5. September 2014 </a:t>
            </a:r>
            <a:r>
              <a:rPr kumimoji="0" lang="de-CH" sz="900" b="1" i="0" u="none" strike="noStrike" kern="1200" cap="none" spc="0" normalizeH="0" baseline="0" noProof="0" dirty="0" smtClean="0">
                <a:ln>
                  <a:noFill/>
                </a:ln>
                <a:solidFill>
                  <a:schemeClr val="tx1"/>
                </a:solidFill>
                <a:effectLst/>
                <a:uLnTx/>
                <a:uFillTx/>
                <a:latin typeface="+mn-lt"/>
                <a:ea typeface="+mn-ea"/>
                <a:cs typeface="+mn-cs"/>
              </a:rPr>
              <a:t> </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André Tapernoux, Leiter </a:t>
            </a:r>
            <a:r>
              <a:rPr kumimoji="0" lang="de-CH" sz="900" b="0" i="0" u="none" strike="noStrike" kern="1200" cap="none" spc="0" normalizeH="0" baseline="0" noProof="0" dirty="0" err="1" smtClean="0">
                <a:ln>
                  <a:noFill/>
                </a:ln>
                <a:solidFill>
                  <a:schemeClr val="tx1"/>
                </a:solidFill>
                <a:effectLst/>
                <a:uLnTx/>
                <a:uFillTx/>
                <a:latin typeface="+mn-lt"/>
                <a:ea typeface="+mn-ea"/>
                <a:cs typeface="+mn-cs"/>
              </a:rPr>
              <a:t>Risk</a:t>
            </a:r>
            <a:r>
              <a:rPr kumimoji="0" lang="de-CH" sz="900" b="0" i="0" u="none" strike="noStrike" kern="1200" cap="none" spc="0" normalizeH="0" baseline="0" noProof="0" dirty="0" smtClean="0">
                <a:ln>
                  <a:noFill/>
                </a:ln>
                <a:solidFill>
                  <a:schemeClr val="tx1"/>
                </a:solidFill>
                <a:effectLst/>
                <a:uLnTx/>
                <a:uFillTx/>
                <a:latin typeface="+mn-lt"/>
                <a:ea typeface="+mn-ea"/>
                <a:cs typeface="+mn-cs"/>
              </a:rPr>
              <a:t> Management OAK BV</a:t>
            </a:r>
            <a:endParaRPr kumimoji="0" lang="de-CH"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Folien_Version_ EFV_d_ohne Balken">
  <a:themeElements>
    <a:clrScheme name="Folien_Version_ EFV_d_ohne Balk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n_Version_ EFV_d_ohne Balk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Folien_Version_ EFV_d_ohne Balk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n_Version_ EFV_d_ohne Balk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n_Version_ EFV_d_ohne Balk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n_Version_ EFV_d_ohne Balk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n_Version_ EFV_d_ohne Balk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n_Version_ EFV_d_ohne Balk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n_Version_ EFV_d_ohne Balk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n_Version_ EFV_d_ohne Balk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n_Version_ EFV_d_ohne Balk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n_Version_ EFV_d_ohne Balk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n_Version_ EFV_d_ohne Balk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n_Version_ EFV_d_ohne Balk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Folien_Version_ EFV_d_ohne Balken</Template>
  <TotalTime>0</TotalTime>
  <Words>1662</Words>
  <Application>Microsoft Office PowerPoint</Application>
  <PresentationFormat>On-screen Show (4:3)</PresentationFormat>
  <Paragraphs>209</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Folien_Version_ EFV_d_ohne Balken</vt:lpstr>
      <vt:lpstr>Equazione</vt:lpstr>
      <vt:lpstr>Bericht finanzielle Lage der Vorsorgeeinrichtungen 2013</vt:lpstr>
      <vt:lpstr>Slide 2</vt:lpstr>
      <vt:lpstr>Inhalt</vt:lpstr>
      <vt:lpstr>Ausgangslage</vt:lpstr>
      <vt:lpstr>Führung und Kontrolle in der 2. Säule</vt:lpstr>
      <vt:lpstr>Herausforderung in der 2. Säule</vt:lpstr>
      <vt:lpstr>Zielsetzung der OAK BV:  Stärkung der Systemsicherheit und damit des Vertrauens in die 2. Säule   </vt:lpstr>
      <vt:lpstr>Struktur der Pensionskassenlandschaft </vt:lpstr>
      <vt:lpstr>Umfrage und Auswertungen</vt:lpstr>
      <vt:lpstr>Erhebung finanzielle Lage </vt:lpstr>
      <vt:lpstr>Risikoparameter finanzielle Lage</vt:lpstr>
      <vt:lpstr>Auswertungen </vt:lpstr>
      <vt:lpstr>Bericht</vt:lpstr>
      <vt:lpstr>Wichtigste Risikokomponenten</vt:lpstr>
      <vt:lpstr>Wichtigste Risikokomponenten für die VE ohne Staatsgarantie</vt:lpstr>
      <vt:lpstr>Wichtigste Risikokomponenten für die VE mit Staatsgarantie</vt:lpstr>
      <vt:lpstr>ergebnisse</vt:lpstr>
      <vt:lpstr>Individuelle Auswertung</vt:lpstr>
      <vt:lpstr>Risiko-Exposition der VE  (gewichtet nach Bilanzsummen per 31.12.2013)</vt:lpstr>
      <vt:lpstr>Risikogruppen</vt:lpstr>
      <vt:lpstr>Ergebnisse</vt:lpstr>
      <vt:lpstr>Gesamtbeurteilung I</vt:lpstr>
      <vt:lpstr>Gesamtbeurteilung II</vt:lpstr>
      <vt:lpstr>Deckungsgrade</vt:lpstr>
      <vt:lpstr>Deckungsgrade und techn. Zins</vt:lpstr>
      <vt:lpstr>Umwandlungssatz und Grösse</vt:lpstr>
      <vt:lpstr>Umwandlungssatz und Rentneranteil</vt:lpstr>
      <vt:lpstr>Risiko Anlage und Performance 2013</vt:lpstr>
      <vt:lpstr>Slide 29</vt:lpstr>
      <vt:lpstr>Kontakt</vt:lpstr>
    </vt:vector>
  </TitlesOfParts>
  <Company>BIT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Saidel Roman EFV</dc:creator>
  <cp:lastModifiedBy>U80820581</cp:lastModifiedBy>
  <cp:revision>186</cp:revision>
  <cp:lastPrinted>2003-11-14T16:51:38Z</cp:lastPrinted>
  <dcterms:created xsi:type="dcterms:W3CDTF">2006-10-25T07:33:39Z</dcterms:created>
  <dcterms:modified xsi:type="dcterms:W3CDTF">2014-08-25T14:25:52Z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
  </property>
  <property fmtid="{D5CDD505-2E9C-101B-9397-08002B2CF9AE}" pid="3" name="FSC#BSVTEMPL@102.1950:FileRespAmtstitel_F">
    <vt:lpwstr/>
  </property>
  <property fmtid="{D5CDD505-2E9C-101B-9397-08002B2CF9AE}" pid="4" name="FSC#BSVTEMPL@102.1950:FileRespAmtstitel_I">
    <vt:lpwstr/>
  </property>
  <property fmtid="{D5CDD505-2E9C-101B-9397-08002B2CF9AE}" pid="5" name="FSC#BSVTEMPL@102.1950:FileRespAmtstitel_E">
    <vt:lpwstr/>
  </property>
  <property fmtid="{D5CDD505-2E9C-101B-9397-08002B2CF9AE}" pid="6" name="FSC#BSVTEMPL@102.1950:AssignmentName">
    <vt:lpwstr/>
  </property>
  <property fmtid="{D5CDD505-2E9C-101B-9397-08002B2CF9AE}" pid="7" name="FSC#BSVTEMPL@102.1950:BSVShortsign">
    <vt:lpwstr>Tae</vt:lpwstr>
  </property>
  <property fmtid="{D5CDD505-2E9C-101B-9397-08002B2CF9AE}" pid="8" name="FSC#BSVTEMPL@102.1950:DocumentID">
    <vt:lpwstr>1</vt:lpwstr>
  </property>
  <property fmtid="{D5CDD505-2E9C-101B-9397-08002B2CF9AE}" pid="9" name="FSC#BSVTEMPL@102.1950:Dossierref">
    <vt:lpwstr>063-R13</vt:lpwstr>
  </property>
  <property fmtid="{D5CDD505-2E9C-101B-9397-08002B2CF9AE}" pid="10" name="FSC#BSVTEMPL@102.1950:Oursign">
    <vt:lpwstr>063-R13 23.07.2014</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andre.tapernoux@oak-bv.admin.ch</vt:lpwstr>
  </property>
  <property fmtid="{D5CDD505-2E9C-101B-9397-08002B2CF9AE}" pid="16" name="FSC#BSVTEMPL@102.1950:FileRespFax">
    <vt:lpwstr>+41 58 462 26 96</vt:lpwstr>
  </property>
  <property fmtid="{D5CDD505-2E9C-101B-9397-08002B2CF9AE}" pid="17" name="FSC#BSVTEMPL@102.1950:FileRespHome">
    <vt:lpwstr>Bern</vt:lpwstr>
  </property>
  <property fmtid="{D5CDD505-2E9C-101B-9397-08002B2CF9AE}" pid="18" name="FSC#BSVTEMPL@102.1950:FileRespStreet">
    <vt:lpwstr>Seilerstrasse 8</vt:lpwstr>
  </property>
  <property fmtid="{D5CDD505-2E9C-101B-9397-08002B2CF9AE}" pid="19" name="FSC#BSVTEMPL@102.1950:FileRespTel">
    <vt:lpwstr>+41 58 462 92 09</vt:lpwstr>
  </property>
  <property fmtid="{D5CDD505-2E9C-101B-9397-08002B2CF9AE}" pid="20" name="FSC#BSVTEMPL@102.1950:FileRespZipCode">
    <vt:lpwstr>3001</vt:lpwstr>
  </property>
  <property fmtid="{D5CDD505-2E9C-101B-9397-08002B2CF9AE}" pid="21" name="FSC#BSVTEMPL@102.1950:NameFileResponsible">
    <vt:lpwstr>Tapernoux</vt:lpwstr>
  </property>
  <property fmtid="{D5CDD505-2E9C-101B-9397-08002B2CF9AE}" pid="22" name="FSC#BSVTEMPL@102.1950:Shortsign">
    <vt:lpwstr>Tae</vt:lpwstr>
  </property>
  <property fmtid="{D5CDD505-2E9C-101B-9397-08002B2CF9AE}" pid="23" name="FSC#BSVTEMPL@102.1950:UserFunction">
    <vt:lpwstr/>
  </property>
  <property fmtid="{D5CDD505-2E9C-101B-9397-08002B2CF9AE}" pid="24" name="FSC#BSVTEMPL@102.1950:VornameNameFileResponsible">
    <vt:lpwstr>André</vt:lpwstr>
  </property>
  <property fmtid="{D5CDD505-2E9C-101B-9397-08002B2CF9AE}" pid="25" name="FSC#BSVTEMPL@102.1950:FileResponsible">
    <vt:lpwstr>AndréTapernoux</vt:lpwstr>
  </property>
  <property fmtid="{D5CDD505-2E9C-101B-9397-08002B2CF9AE}" pid="26" name="FSC#BSVTEMPL@102.1950:FileRespOrg">
    <vt:lpwstr>Risk, OAK BV</vt:lpwstr>
  </property>
  <property fmtid="{D5CDD505-2E9C-101B-9397-08002B2CF9AE}" pid="27" name="FSC#BSVTEMPL@102.1950:FileRespOrgHome">
    <vt:lpwstr>Bern</vt:lpwstr>
  </property>
  <property fmtid="{D5CDD505-2E9C-101B-9397-08002B2CF9AE}" pid="28" name="FSC#BSVTEMPL@102.1950:FileRespOrgStreet">
    <vt:lpwstr>Seilerstrasse 8</vt:lpwstr>
  </property>
  <property fmtid="{D5CDD505-2E9C-101B-9397-08002B2CF9AE}" pid="29" name="FSC#BSVTEMPL@102.1950:FileRespOrgZipCode">
    <vt:lpwstr>3003</vt:lpwstr>
  </property>
  <property fmtid="{D5CDD505-2E9C-101B-9397-08002B2CF9AE}" pid="30" name="FSC#BSVTEMPL@102.1950:FileRespOU">
    <vt:lpwstr>Risk</vt:lpwstr>
  </property>
  <property fmtid="{D5CDD505-2E9C-101B-9397-08002B2CF9AE}" pid="31" name="FSC#BSVTEMPL@102.1950:Registrierdatum">
    <vt:lpwstr>23.07.2014 00:00:00</vt:lpwstr>
  </property>
  <property fmtid="{D5CDD505-2E9C-101B-9397-08002B2CF9AE}" pid="32" name="FSC#BSVTEMPL@102.1950:RegPlanPos">
    <vt:lpwstr>063</vt:lpwstr>
  </property>
  <property fmtid="{D5CDD505-2E9C-101B-9397-08002B2CF9AE}" pid="33" name="FSC#BSVTEMPL@102.1950:ShortsignCreate">
    <vt:lpwstr>Tae</vt:lpwstr>
  </property>
  <property fmtid="{D5CDD505-2E9C-101B-9397-08002B2CF9AE}" pid="34" name="FSC#BSVTEMPL@102.1950:SignApproved1">
    <vt:lpwstr/>
  </property>
  <property fmtid="{D5CDD505-2E9C-101B-9397-08002B2CF9AE}" pid="35" name="FSC#BSVTEMPL@102.1950:SignApproved2">
    <vt:lpwstr/>
  </property>
  <property fmtid="{D5CDD505-2E9C-101B-9397-08002B2CF9AE}" pid="36" name="FSC#BSVTEMPL@102.1950:SubjectSubFile">
    <vt:lpwstr/>
  </property>
  <property fmtid="{D5CDD505-2E9C-101B-9397-08002B2CF9AE}" pid="37" name="FSC#BSVTEMPL@102.1950:SubjectDocument">
    <vt:lpwstr/>
  </property>
  <property fmtid="{D5CDD505-2E9C-101B-9397-08002B2CF9AE}" pid="38" name="FSC#BSVTEMPL@102.1950:TitleDossier">
    <vt:lpwstr>Erhebung per 31.12.2013</vt:lpwstr>
  </property>
  <property fmtid="{D5CDD505-2E9C-101B-9397-08002B2CF9AE}" pid="39" name="FSC#BSVTEMPL@102.1950:ZusendungAm">
    <vt:lpwstr/>
  </property>
  <property fmtid="{D5CDD505-2E9C-101B-9397-08002B2CF9AE}" pid="40" name="FSC#EDICFG@15.1700:DossierrefSubFile">
    <vt:lpwstr>063-R13/Präsentationen/20140905 SAV Taa</vt:lpwstr>
  </property>
  <property fmtid="{D5CDD505-2E9C-101B-9397-08002B2CF9AE}" pid="41" name="FSC#EDICFG@15.1700:UniqueSubFileNumber">
    <vt:lpwstr>20143023-0001</vt:lpwstr>
  </property>
  <property fmtid="{D5CDD505-2E9C-101B-9397-08002B2CF9AE}" pid="42" name="FSC#BSVTEMPL@102.1950:DocumentIDEnhanced">
    <vt:lpwstr>063-R13 23.07.2014 Doknr: 1</vt:lpwstr>
  </property>
  <property fmtid="{D5CDD505-2E9C-101B-9397-08002B2CF9AE}" pid="43" name="FSC#EDICFG@15.1700:FileRespInitials">
    <vt:lpwstr>Tae</vt:lpwstr>
  </property>
  <property fmtid="{D5CDD505-2E9C-101B-9397-08002B2CF9AE}" pid="44" name="FSC#EDICFG@15.1700:FileRespOrgD">
    <vt:lpwstr>Risk</vt:lpwstr>
  </property>
  <property fmtid="{D5CDD505-2E9C-101B-9397-08002B2CF9AE}" pid="45" name="FSC#EDICFG@15.1700:FileRespOrgF">
    <vt:lpwstr>Risk</vt:lpwstr>
  </property>
  <property fmtid="{D5CDD505-2E9C-101B-9397-08002B2CF9AE}" pid="46" name="FSC#EDICFG@15.1700:FileRespOrgE">
    <vt:lpwstr>Risk</vt:lpwstr>
  </property>
  <property fmtid="{D5CDD505-2E9C-101B-9397-08002B2CF9AE}" pid="47" name="FSC#EDICFG@15.1700:FileRespOrgI">
    <vt:lpwstr>Risk</vt:lpwstr>
  </property>
  <property fmtid="{D5CDD505-2E9C-101B-9397-08002B2CF9AE}" pid="48" name="FSC#COOSYSTEM@1.1:Container">
    <vt:lpwstr>COO.2080.103.4.93585</vt:lpwstr>
  </property>
  <property fmtid="{D5CDD505-2E9C-101B-9397-08002B2CF9AE}" pid="49" name="FSC#COOELAK@1.1001:Subject">
    <vt:lpwstr/>
  </property>
  <property fmtid="{D5CDD505-2E9C-101B-9397-08002B2CF9AE}" pid="50" name="FSC#COOELAK@1.1001:FileReference">
    <vt:lpwstr>0348e-2013</vt:lpwstr>
  </property>
  <property fmtid="{D5CDD505-2E9C-101B-9397-08002B2CF9AE}" pid="51" name="FSC#COOELAK@1.1001:FileRefYear">
    <vt:lpwstr>2013</vt:lpwstr>
  </property>
  <property fmtid="{D5CDD505-2E9C-101B-9397-08002B2CF9AE}" pid="52" name="FSC#COOELAK@1.1001:FileRefOrdinal">
    <vt:lpwstr>348</vt:lpwstr>
  </property>
  <property fmtid="{D5CDD505-2E9C-101B-9397-08002B2CF9AE}" pid="53" name="FSC#COOELAK@1.1001:FileRefOU">
    <vt:lpwstr/>
  </property>
  <property fmtid="{D5CDD505-2E9C-101B-9397-08002B2CF9AE}" pid="54" name="FSC#COOELAK@1.1001:Organization">
    <vt:lpwstr/>
  </property>
  <property fmtid="{D5CDD505-2E9C-101B-9397-08002B2CF9AE}" pid="55" name="FSC#COOELAK@1.1001:Owner">
    <vt:lpwstr>Herr Tapernoux</vt:lpwstr>
  </property>
  <property fmtid="{D5CDD505-2E9C-101B-9397-08002B2CF9AE}" pid="56" name="FSC#COOELAK@1.1001:OwnerExtension">
    <vt:lpwstr>+41 58 462 92 09</vt:lpwstr>
  </property>
  <property fmtid="{D5CDD505-2E9C-101B-9397-08002B2CF9AE}" pid="57" name="FSC#COOELAK@1.1001:OwnerFaxExtension">
    <vt:lpwstr>+41 58 462 26 96</vt:lpwstr>
  </property>
  <property fmtid="{D5CDD505-2E9C-101B-9397-08002B2CF9AE}" pid="58" name="FSC#COOELAK@1.1001:DispatchedBy">
    <vt:lpwstr/>
  </property>
  <property fmtid="{D5CDD505-2E9C-101B-9397-08002B2CF9AE}" pid="59" name="FSC#COOELAK@1.1001:DispatchedAt">
    <vt:lpwstr/>
  </property>
  <property fmtid="{D5CDD505-2E9C-101B-9397-08002B2CF9AE}" pid="60" name="FSC#COOELAK@1.1001:ApprovedBy">
    <vt:lpwstr/>
  </property>
  <property fmtid="{D5CDD505-2E9C-101B-9397-08002B2CF9AE}" pid="61" name="FSC#COOELAK@1.1001:ApprovedAt">
    <vt:lpwstr/>
  </property>
  <property fmtid="{D5CDD505-2E9C-101B-9397-08002B2CF9AE}" pid="62" name="FSC#COOELAK@1.1001:Department">
    <vt:lpwstr>Risk, OAK BV</vt:lpwstr>
  </property>
  <property fmtid="{D5CDD505-2E9C-101B-9397-08002B2CF9AE}" pid="63" name="FSC#COOELAK@1.1001:CreatedAt">
    <vt:lpwstr>23.07.2014</vt:lpwstr>
  </property>
  <property fmtid="{D5CDD505-2E9C-101B-9397-08002B2CF9AE}" pid="64" name="FSC#COOELAK@1.1001:OU">
    <vt:lpwstr>Risk, OAK BV</vt:lpwstr>
  </property>
  <property fmtid="{D5CDD505-2E9C-101B-9397-08002B2CF9AE}" pid="65" name="FSC#COOELAK@1.1001:Priority">
    <vt:lpwstr/>
  </property>
  <property fmtid="{D5CDD505-2E9C-101B-9397-08002B2CF9AE}" pid="66" name="FSC#COOELAK@1.1001:ObjBarCode">
    <vt:lpwstr>*COO.2080.103.4.93585*</vt:lpwstr>
  </property>
  <property fmtid="{D5CDD505-2E9C-101B-9397-08002B2CF9AE}" pid="67" name="FSC#COOELAK@1.1001:RefBarCode">
    <vt:lpwstr/>
  </property>
  <property fmtid="{D5CDD505-2E9C-101B-9397-08002B2CF9AE}" pid="68" name="FSC#COOELAK@1.1001:FileRefBarCode">
    <vt:lpwstr>*0348e-2013*</vt:lpwstr>
  </property>
  <property fmtid="{D5CDD505-2E9C-101B-9397-08002B2CF9AE}" pid="69" name="FSC#COOELAK@1.1001:ExternalRef">
    <vt:lpwstr/>
  </property>
  <property fmtid="{D5CDD505-2E9C-101B-9397-08002B2CF9AE}" pid="70" name="FSC#COOELAK@1.1001:IncomingNumber">
    <vt:lpwstr/>
  </property>
  <property fmtid="{D5CDD505-2E9C-101B-9397-08002B2CF9AE}" pid="71" name="FSC#COOELAK@1.1001:IncomingSubject">
    <vt:lpwstr/>
  </property>
  <property fmtid="{D5CDD505-2E9C-101B-9397-08002B2CF9AE}" pid="72" name="FSC#COOELAK@1.1001:ProcessResponsible">
    <vt:lpwstr/>
  </property>
  <property fmtid="{D5CDD505-2E9C-101B-9397-08002B2CF9AE}" pid="73" name="FSC#COOELAK@1.1001:ProcessResponsiblePhone">
    <vt:lpwstr/>
  </property>
  <property fmtid="{D5CDD505-2E9C-101B-9397-08002B2CF9AE}" pid="74" name="FSC#COOELAK@1.1001:ProcessResponsibleMail">
    <vt:lpwstr/>
  </property>
  <property fmtid="{D5CDD505-2E9C-101B-9397-08002B2CF9AE}" pid="75" name="FSC#COOELAK@1.1001:ProcessResponsibleFax">
    <vt:lpwstr/>
  </property>
  <property fmtid="{D5CDD505-2E9C-101B-9397-08002B2CF9AE}" pid="76" name="FSC#COOELAK@1.1001:ApproverFirstName">
    <vt:lpwstr/>
  </property>
  <property fmtid="{D5CDD505-2E9C-101B-9397-08002B2CF9AE}" pid="77" name="FSC#COOELAK@1.1001:ApproverSurName">
    <vt:lpwstr/>
  </property>
  <property fmtid="{D5CDD505-2E9C-101B-9397-08002B2CF9AE}" pid="78" name="FSC#COOELAK@1.1001:ApproverTitle">
    <vt:lpwstr/>
  </property>
  <property fmtid="{D5CDD505-2E9C-101B-9397-08002B2CF9AE}" pid="79" name="FSC#COOELAK@1.1001:ExternalDate">
    <vt:lpwstr/>
  </property>
  <property fmtid="{D5CDD505-2E9C-101B-9397-08002B2CF9AE}" pid="80" name="FSC#COOELAK@1.1001:SettlementApprovedAt">
    <vt:lpwstr/>
  </property>
  <property fmtid="{D5CDD505-2E9C-101B-9397-08002B2CF9AE}" pid="81" name="FSC#COOELAK@1.1001:BaseNumber">
    <vt:lpwstr/>
  </property>
  <property fmtid="{D5CDD505-2E9C-101B-9397-08002B2CF9AE}" pid="82" name="FSC#COOELAK@1.1001:CurrentUserRolePos">
    <vt:lpwstr>Sachbearbeiter/-in</vt:lpwstr>
  </property>
  <property fmtid="{D5CDD505-2E9C-101B-9397-08002B2CF9AE}" pid="83" name="FSC#COOELAK@1.1001:CurrentUserEmail">
    <vt:lpwstr>andre.tapernoux@oak-bv.admin.ch</vt:lpwstr>
  </property>
  <property fmtid="{D5CDD505-2E9C-101B-9397-08002B2CF9AE}" pid="84" name="FSC#ELAKGOV@1.1001:PersonalSubjGender">
    <vt:lpwstr/>
  </property>
  <property fmtid="{D5CDD505-2E9C-101B-9397-08002B2CF9AE}" pid="85" name="FSC#ELAKGOV@1.1001:PersonalSubjFirstName">
    <vt:lpwstr/>
  </property>
  <property fmtid="{D5CDD505-2E9C-101B-9397-08002B2CF9AE}" pid="86" name="FSC#ELAKGOV@1.1001:PersonalSubjSurName">
    <vt:lpwstr/>
  </property>
  <property fmtid="{D5CDD505-2E9C-101B-9397-08002B2CF9AE}" pid="87" name="FSC#ELAKGOV@1.1001:PersonalSubjSalutation">
    <vt:lpwstr/>
  </property>
  <property fmtid="{D5CDD505-2E9C-101B-9397-08002B2CF9AE}" pid="88" name="FSC#ELAKGOV@1.1001:PersonalSubjAddress">
    <vt:lpwstr/>
  </property>
  <property fmtid="{D5CDD505-2E9C-101B-9397-08002B2CF9AE}" pid="89" name="FSC#EDICFG@15.1700:FileResponsibleSalutation">
    <vt:lpwstr/>
  </property>
</Properties>
</file>